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5"/>
  </p:notesMasterIdLst>
  <p:sldIdLst>
    <p:sldId id="329" r:id="rId2"/>
    <p:sldId id="295" r:id="rId3"/>
    <p:sldId id="292" r:id="rId4"/>
    <p:sldId id="341" r:id="rId5"/>
    <p:sldId id="330" r:id="rId6"/>
    <p:sldId id="325" r:id="rId7"/>
    <p:sldId id="343" r:id="rId8"/>
    <p:sldId id="299" r:id="rId9"/>
    <p:sldId id="356" r:id="rId10"/>
    <p:sldId id="326" r:id="rId11"/>
    <p:sldId id="347" r:id="rId12"/>
    <p:sldId id="335" r:id="rId13"/>
    <p:sldId id="334" r:id="rId14"/>
    <p:sldId id="333" r:id="rId15"/>
    <p:sldId id="359" r:id="rId16"/>
    <p:sldId id="304" r:id="rId17"/>
    <p:sldId id="336" r:id="rId18"/>
    <p:sldId id="301" r:id="rId19"/>
    <p:sldId id="337" r:id="rId20"/>
    <p:sldId id="315" r:id="rId21"/>
    <p:sldId id="350" r:id="rId22"/>
    <p:sldId id="345" r:id="rId23"/>
    <p:sldId id="351" r:id="rId24"/>
    <p:sldId id="352" r:id="rId25"/>
    <p:sldId id="353" r:id="rId26"/>
    <p:sldId id="354" r:id="rId27"/>
    <p:sldId id="355" r:id="rId28"/>
    <p:sldId id="313" r:id="rId29"/>
    <p:sldId id="344" r:id="rId30"/>
    <p:sldId id="357" r:id="rId31"/>
    <p:sldId id="358" r:id="rId32"/>
    <p:sldId id="310" r:id="rId33"/>
    <p:sldId id="314"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41" autoAdjust="0"/>
  </p:normalViewPr>
  <p:slideViewPr>
    <p:cSldViewPr snapToGrid="0">
      <p:cViewPr varScale="1">
        <p:scale>
          <a:sx n="96" d="100"/>
          <a:sy n="96" d="100"/>
        </p:scale>
        <p:origin x="178" y="6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74627E-2CD5-4B14-A139-F113F0ED92A5}" type="datetimeFigureOut">
              <a:rPr lang="fr-CA" smtClean="0"/>
              <a:t>2026-07-03</a:t>
            </a:fld>
            <a:endParaRPr lang="fr-CA"/>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CA"/>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5B658B-6F34-49C2-824A-F80828817407}" type="slidenum">
              <a:rPr lang="fr-CA" smtClean="0"/>
              <a:t>‹N°›</a:t>
            </a:fld>
            <a:endParaRPr lang="fr-CA"/>
          </a:p>
        </p:txBody>
      </p:sp>
    </p:spTree>
    <p:extLst>
      <p:ext uri="{BB962C8B-B14F-4D97-AF65-F5344CB8AC3E}">
        <p14:creationId xmlns:p14="http://schemas.microsoft.com/office/powerpoint/2010/main" val="40105063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795B658B-6F34-49C2-824A-F80828817407}" type="slidenum">
              <a:rPr lang="fr-CA" smtClean="0"/>
              <a:t>20</a:t>
            </a:fld>
            <a:endParaRPr lang="fr-CA"/>
          </a:p>
        </p:txBody>
      </p:sp>
    </p:spTree>
    <p:extLst>
      <p:ext uri="{BB962C8B-B14F-4D97-AF65-F5344CB8AC3E}">
        <p14:creationId xmlns:p14="http://schemas.microsoft.com/office/powerpoint/2010/main" val="34479872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93BE6A-9E9E-4CAB-2FE8-F487F9E7665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F49AF0B-E50C-E263-694E-2346F624230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EB08C5D-9434-5243-E748-5216F399702A}"/>
              </a:ext>
            </a:extLst>
          </p:cNvPr>
          <p:cNvSpPr>
            <a:spLocks noGrp="1"/>
          </p:cNvSpPr>
          <p:nvPr>
            <p:ph type="body" idx="1"/>
          </p:nvPr>
        </p:nvSpPr>
        <p:spPr/>
        <p:txBody>
          <a:bodyPr/>
          <a:lstStyle/>
          <a:p>
            <a:endParaRPr lang="fr-CA" dirty="0"/>
          </a:p>
        </p:txBody>
      </p:sp>
      <p:sp>
        <p:nvSpPr>
          <p:cNvPr id="4" name="Espace réservé du numéro de diapositive 3">
            <a:extLst>
              <a:ext uri="{FF2B5EF4-FFF2-40B4-BE49-F238E27FC236}">
                <a16:creationId xmlns:a16="http://schemas.microsoft.com/office/drawing/2014/main" id="{902B8828-EE4F-18DE-EA1A-866D81BFD144}"/>
              </a:ext>
            </a:extLst>
          </p:cNvPr>
          <p:cNvSpPr>
            <a:spLocks noGrp="1"/>
          </p:cNvSpPr>
          <p:nvPr>
            <p:ph type="sldNum" sz="quarter" idx="5"/>
          </p:nvPr>
        </p:nvSpPr>
        <p:spPr/>
        <p:txBody>
          <a:bodyPr/>
          <a:lstStyle/>
          <a:p>
            <a:fld id="{795B658B-6F34-49C2-824A-F80828817407}" type="slidenum">
              <a:rPr lang="fr-CA" smtClean="0"/>
              <a:t>30</a:t>
            </a:fld>
            <a:endParaRPr lang="fr-CA"/>
          </a:p>
        </p:txBody>
      </p:sp>
    </p:spTree>
    <p:extLst>
      <p:ext uri="{BB962C8B-B14F-4D97-AF65-F5344CB8AC3E}">
        <p14:creationId xmlns:p14="http://schemas.microsoft.com/office/powerpoint/2010/main" val="9151564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42A68F-135C-87AA-DF46-437E7F9F955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4C5B8CE-0BFF-F515-B93A-CA9B2F8FB3D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F7F5FF2-6145-6DA6-2F09-05DF8DEAFDCA}"/>
              </a:ext>
            </a:extLst>
          </p:cNvPr>
          <p:cNvSpPr>
            <a:spLocks noGrp="1"/>
          </p:cNvSpPr>
          <p:nvPr>
            <p:ph type="body" idx="1"/>
          </p:nvPr>
        </p:nvSpPr>
        <p:spPr/>
        <p:txBody>
          <a:bodyPr/>
          <a:lstStyle/>
          <a:p>
            <a:endParaRPr lang="fr-CA" dirty="0"/>
          </a:p>
        </p:txBody>
      </p:sp>
      <p:sp>
        <p:nvSpPr>
          <p:cNvPr id="4" name="Espace réservé du numéro de diapositive 3">
            <a:extLst>
              <a:ext uri="{FF2B5EF4-FFF2-40B4-BE49-F238E27FC236}">
                <a16:creationId xmlns:a16="http://schemas.microsoft.com/office/drawing/2014/main" id="{7A1A8D86-9185-64BC-2321-D58507A169B6}"/>
              </a:ext>
            </a:extLst>
          </p:cNvPr>
          <p:cNvSpPr>
            <a:spLocks noGrp="1"/>
          </p:cNvSpPr>
          <p:nvPr>
            <p:ph type="sldNum" sz="quarter" idx="5"/>
          </p:nvPr>
        </p:nvSpPr>
        <p:spPr/>
        <p:txBody>
          <a:bodyPr/>
          <a:lstStyle/>
          <a:p>
            <a:fld id="{795B658B-6F34-49C2-824A-F80828817407}" type="slidenum">
              <a:rPr lang="fr-CA" smtClean="0"/>
              <a:t>31</a:t>
            </a:fld>
            <a:endParaRPr lang="fr-CA"/>
          </a:p>
        </p:txBody>
      </p:sp>
    </p:spTree>
    <p:extLst>
      <p:ext uri="{BB962C8B-B14F-4D97-AF65-F5344CB8AC3E}">
        <p14:creationId xmlns:p14="http://schemas.microsoft.com/office/powerpoint/2010/main" val="12886797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795B658B-6F34-49C2-824A-F80828817407}" type="slidenum">
              <a:rPr lang="fr-CA" smtClean="0"/>
              <a:t>32</a:t>
            </a:fld>
            <a:endParaRPr lang="fr-CA"/>
          </a:p>
        </p:txBody>
      </p:sp>
    </p:spTree>
    <p:extLst>
      <p:ext uri="{BB962C8B-B14F-4D97-AF65-F5344CB8AC3E}">
        <p14:creationId xmlns:p14="http://schemas.microsoft.com/office/powerpoint/2010/main" val="23322814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5307F4-D406-66B1-62B5-AF5CB26F8A0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0A1A9D0-9D32-F0A3-5526-858CD341A30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06AEC3F-6A5F-9027-88E8-C81097F9EFFE}"/>
              </a:ext>
            </a:extLst>
          </p:cNvPr>
          <p:cNvSpPr>
            <a:spLocks noGrp="1"/>
          </p:cNvSpPr>
          <p:nvPr>
            <p:ph type="body" idx="1"/>
          </p:nvPr>
        </p:nvSpPr>
        <p:spPr/>
        <p:txBody>
          <a:bodyPr/>
          <a:lstStyle/>
          <a:p>
            <a:endParaRPr lang="fr-CA" dirty="0"/>
          </a:p>
        </p:txBody>
      </p:sp>
      <p:sp>
        <p:nvSpPr>
          <p:cNvPr id="4" name="Espace réservé du numéro de diapositive 3">
            <a:extLst>
              <a:ext uri="{FF2B5EF4-FFF2-40B4-BE49-F238E27FC236}">
                <a16:creationId xmlns:a16="http://schemas.microsoft.com/office/drawing/2014/main" id="{E00CCE8A-66FF-AEBC-E650-AB6F50A19A4E}"/>
              </a:ext>
            </a:extLst>
          </p:cNvPr>
          <p:cNvSpPr>
            <a:spLocks noGrp="1"/>
          </p:cNvSpPr>
          <p:nvPr>
            <p:ph type="sldNum" sz="quarter" idx="5"/>
          </p:nvPr>
        </p:nvSpPr>
        <p:spPr/>
        <p:txBody>
          <a:bodyPr/>
          <a:lstStyle/>
          <a:p>
            <a:fld id="{795B658B-6F34-49C2-824A-F80828817407}" type="slidenum">
              <a:rPr lang="fr-CA" smtClean="0"/>
              <a:t>21</a:t>
            </a:fld>
            <a:endParaRPr lang="fr-CA"/>
          </a:p>
        </p:txBody>
      </p:sp>
    </p:spTree>
    <p:extLst>
      <p:ext uri="{BB962C8B-B14F-4D97-AF65-F5344CB8AC3E}">
        <p14:creationId xmlns:p14="http://schemas.microsoft.com/office/powerpoint/2010/main" val="20304983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CD1A1B-E931-B8B3-2DEE-AD77D0541B6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816540F-11E4-43E4-695E-D7C79CCE295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D29DB08-1609-0887-CD32-22FE41FDA5F8}"/>
              </a:ext>
            </a:extLst>
          </p:cNvPr>
          <p:cNvSpPr>
            <a:spLocks noGrp="1"/>
          </p:cNvSpPr>
          <p:nvPr>
            <p:ph type="body" idx="1"/>
          </p:nvPr>
        </p:nvSpPr>
        <p:spPr/>
        <p:txBody>
          <a:bodyPr/>
          <a:lstStyle/>
          <a:p>
            <a:endParaRPr lang="fr-CA" dirty="0"/>
          </a:p>
        </p:txBody>
      </p:sp>
      <p:sp>
        <p:nvSpPr>
          <p:cNvPr id="4" name="Espace réservé du numéro de diapositive 3">
            <a:extLst>
              <a:ext uri="{FF2B5EF4-FFF2-40B4-BE49-F238E27FC236}">
                <a16:creationId xmlns:a16="http://schemas.microsoft.com/office/drawing/2014/main" id="{9CEE13C9-3E6E-E065-F7CA-DC6009141F7E}"/>
              </a:ext>
            </a:extLst>
          </p:cNvPr>
          <p:cNvSpPr>
            <a:spLocks noGrp="1"/>
          </p:cNvSpPr>
          <p:nvPr>
            <p:ph type="sldNum" sz="quarter" idx="5"/>
          </p:nvPr>
        </p:nvSpPr>
        <p:spPr/>
        <p:txBody>
          <a:bodyPr/>
          <a:lstStyle/>
          <a:p>
            <a:fld id="{795B658B-6F34-49C2-824A-F80828817407}" type="slidenum">
              <a:rPr lang="fr-CA" smtClean="0"/>
              <a:t>22</a:t>
            </a:fld>
            <a:endParaRPr lang="fr-CA"/>
          </a:p>
        </p:txBody>
      </p:sp>
    </p:spTree>
    <p:extLst>
      <p:ext uri="{BB962C8B-B14F-4D97-AF65-F5344CB8AC3E}">
        <p14:creationId xmlns:p14="http://schemas.microsoft.com/office/powerpoint/2010/main" val="36745184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AA7BED-E2C4-0054-766F-1331496EAB2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0FD9AF3-A61C-B46B-1B91-87454EF0853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0943D0B-0374-FA1A-B9E3-2230CD8CF9B5}"/>
              </a:ext>
            </a:extLst>
          </p:cNvPr>
          <p:cNvSpPr>
            <a:spLocks noGrp="1"/>
          </p:cNvSpPr>
          <p:nvPr>
            <p:ph type="body" idx="1"/>
          </p:nvPr>
        </p:nvSpPr>
        <p:spPr/>
        <p:txBody>
          <a:bodyPr/>
          <a:lstStyle/>
          <a:p>
            <a:endParaRPr lang="fr-CA" dirty="0"/>
          </a:p>
        </p:txBody>
      </p:sp>
      <p:sp>
        <p:nvSpPr>
          <p:cNvPr id="4" name="Espace réservé du numéro de diapositive 3">
            <a:extLst>
              <a:ext uri="{FF2B5EF4-FFF2-40B4-BE49-F238E27FC236}">
                <a16:creationId xmlns:a16="http://schemas.microsoft.com/office/drawing/2014/main" id="{AB078FB3-3E99-E934-EEA7-D109CDB07821}"/>
              </a:ext>
            </a:extLst>
          </p:cNvPr>
          <p:cNvSpPr>
            <a:spLocks noGrp="1"/>
          </p:cNvSpPr>
          <p:nvPr>
            <p:ph type="sldNum" sz="quarter" idx="5"/>
          </p:nvPr>
        </p:nvSpPr>
        <p:spPr/>
        <p:txBody>
          <a:bodyPr/>
          <a:lstStyle/>
          <a:p>
            <a:fld id="{795B658B-6F34-49C2-824A-F80828817407}" type="slidenum">
              <a:rPr lang="fr-CA" smtClean="0"/>
              <a:t>23</a:t>
            </a:fld>
            <a:endParaRPr lang="fr-CA"/>
          </a:p>
        </p:txBody>
      </p:sp>
    </p:spTree>
    <p:extLst>
      <p:ext uri="{BB962C8B-B14F-4D97-AF65-F5344CB8AC3E}">
        <p14:creationId xmlns:p14="http://schemas.microsoft.com/office/powerpoint/2010/main" val="19270892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BCE9B-AF98-9D82-22A8-EB9F1CF5952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CA0ACE3-03A6-1BA3-F4EA-E33E0F7EA84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CEA6CC6-2204-4507-338D-1A812B1D3FEA}"/>
              </a:ext>
            </a:extLst>
          </p:cNvPr>
          <p:cNvSpPr>
            <a:spLocks noGrp="1"/>
          </p:cNvSpPr>
          <p:nvPr>
            <p:ph type="body" idx="1"/>
          </p:nvPr>
        </p:nvSpPr>
        <p:spPr/>
        <p:txBody>
          <a:bodyPr/>
          <a:lstStyle/>
          <a:p>
            <a:endParaRPr lang="fr-CA" dirty="0"/>
          </a:p>
        </p:txBody>
      </p:sp>
      <p:sp>
        <p:nvSpPr>
          <p:cNvPr id="4" name="Espace réservé du numéro de diapositive 3">
            <a:extLst>
              <a:ext uri="{FF2B5EF4-FFF2-40B4-BE49-F238E27FC236}">
                <a16:creationId xmlns:a16="http://schemas.microsoft.com/office/drawing/2014/main" id="{9EEB931F-F1F4-1E31-37C6-45C7F736DB6A}"/>
              </a:ext>
            </a:extLst>
          </p:cNvPr>
          <p:cNvSpPr>
            <a:spLocks noGrp="1"/>
          </p:cNvSpPr>
          <p:nvPr>
            <p:ph type="sldNum" sz="quarter" idx="5"/>
          </p:nvPr>
        </p:nvSpPr>
        <p:spPr/>
        <p:txBody>
          <a:bodyPr/>
          <a:lstStyle/>
          <a:p>
            <a:fld id="{795B658B-6F34-49C2-824A-F80828817407}" type="slidenum">
              <a:rPr lang="fr-CA" smtClean="0"/>
              <a:t>24</a:t>
            </a:fld>
            <a:endParaRPr lang="fr-CA"/>
          </a:p>
        </p:txBody>
      </p:sp>
    </p:spTree>
    <p:extLst>
      <p:ext uri="{BB962C8B-B14F-4D97-AF65-F5344CB8AC3E}">
        <p14:creationId xmlns:p14="http://schemas.microsoft.com/office/powerpoint/2010/main" val="26816029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1ED847-5D4A-BBB3-EB78-A9C3723EE0E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077AD1A-1DDF-64EA-4B2E-2A4AA450E40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1CAC99D-680A-94E4-8817-447BBBB0F5AE}"/>
              </a:ext>
            </a:extLst>
          </p:cNvPr>
          <p:cNvSpPr>
            <a:spLocks noGrp="1"/>
          </p:cNvSpPr>
          <p:nvPr>
            <p:ph type="body" idx="1"/>
          </p:nvPr>
        </p:nvSpPr>
        <p:spPr/>
        <p:txBody>
          <a:bodyPr/>
          <a:lstStyle/>
          <a:p>
            <a:endParaRPr lang="fr-CA" dirty="0"/>
          </a:p>
        </p:txBody>
      </p:sp>
      <p:sp>
        <p:nvSpPr>
          <p:cNvPr id="4" name="Espace réservé du numéro de diapositive 3">
            <a:extLst>
              <a:ext uri="{FF2B5EF4-FFF2-40B4-BE49-F238E27FC236}">
                <a16:creationId xmlns:a16="http://schemas.microsoft.com/office/drawing/2014/main" id="{78C38D65-A8B2-F5CD-BE10-EAB489016DA5}"/>
              </a:ext>
            </a:extLst>
          </p:cNvPr>
          <p:cNvSpPr>
            <a:spLocks noGrp="1"/>
          </p:cNvSpPr>
          <p:nvPr>
            <p:ph type="sldNum" sz="quarter" idx="5"/>
          </p:nvPr>
        </p:nvSpPr>
        <p:spPr/>
        <p:txBody>
          <a:bodyPr/>
          <a:lstStyle/>
          <a:p>
            <a:fld id="{795B658B-6F34-49C2-824A-F80828817407}" type="slidenum">
              <a:rPr lang="fr-CA" smtClean="0"/>
              <a:t>25</a:t>
            </a:fld>
            <a:endParaRPr lang="fr-CA"/>
          </a:p>
        </p:txBody>
      </p:sp>
    </p:spTree>
    <p:extLst>
      <p:ext uri="{BB962C8B-B14F-4D97-AF65-F5344CB8AC3E}">
        <p14:creationId xmlns:p14="http://schemas.microsoft.com/office/powerpoint/2010/main" val="30104716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50238F-143A-EBAC-8BB4-FAA5E4E4687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CDF27AC-C58B-6453-31B2-973347F4635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BC6A59C-A235-B83A-25FB-5C85A95182C3}"/>
              </a:ext>
            </a:extLst>
          </p:cNvPr>
          <p:cNvSpPr>
            <a:spLocks noGrp="1"/>
          </p:cNvSpPr>
          <p:nvPr>
            <p:ph type="body" idx="1"/>
          </p:nvPr>
        </p:nvSpPr>
        <p:spPr/>
        <p:txBody>
          <a:bodyPr/>
          <a:lstStyle/>
          <a:p>
            <a:endParaRPr lang="fr-CA" dirty="0"/>
          </a:p>
        </p:txBody>
      </p:sp>
      <p:sp>
        <p:nvSpPr>
          <p:cNvPr id="4" name="Espace réservé du numéro de diapositive 3">
            <a:extLst>
              <a:ext uri="{FF2B5EF4-FFF2-40B4-BE49-F238E27FC236}">
                <a16:creationId xmlns:a16="http://schemas.microsoft.com/office/drawing/2014/main" id="{05860400-1CCA-6AD4-A847-A116054B31B8}"/>
              </a:ext>
            </a:extLst>
          </p:cNvPr>
          <p:cNvSpPr>
            <a:spLocks noGrp="1"/>
          </p:cNvSpPr>
          <p:nvPr>
            <p:ph type="sldNum" sz="quarter" idx="5"/>
          </p:nvPr>
        </p:nvSpPr>
        <p:spPr/>
        <p:txBody>
          <a:bodyPr/>
          <a:lstStyle/>
          <a:p>
            <a:fld id="{795B658B-6F34-49C2-824A-F80828817407}" type="slidenum">
              <a:rPr lang="fr-CA" smtClean="0"/>
              <a:t>26</a:t>
            </a:fld>
            <a:endParaRPr lang="fr-CA"/>
          </a:p>
        </p:txBody>
      </p:sp>
    </p:spTree>
    <p:extLst>
      <p:ext uri="{BB962C8B-B14F-4D97-AF65-F5344CB8AC3E}">
        <p14:creationId xmlns:p14="http://schemas.microsoft.com/office/powerpoint/2010/main" val="33562718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2DA04E-B67A-8967-4D26-FFBA2AE41C8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A3DCBDB-CD56-483E-FAB9-54DC48AB85D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2282AB0-D8DF-3478-6F2F-8F9DACE0B44F}"/>
              </a:ext>
            </a:extLst>
          </p:cNvPr>
          <p:cNvSpPr>
            <a:spLocks noGrp="1"/>
          </p:cNvSpPr>
          <p:nvPr>
            <p:ph type="body" idx="1"/>
          </p:nvPr>
        </p:nvSpPr>
        <p:spPr/>
        <p:txBody>
          <a:bodyPr/>
          <a:lstStyle/>
          <a:p>
            <a:endParaRPr lang="fr-CA" dirty="0"/>
          </a:p>
        </p:txBody>
      </p:sp>
      <p:sp>
        <p:nvSpPr>
          <p:cNvPr id="4" name="Espace réservé du numéro de diapositive 3">
            <a:extLst>
              <a:ext uri="{FF2B5EF4-FFF2-40B4-BE49-F238E27FC236}">
                <a16:creationId xmlns:a16="http://schemas.microsoft.com/office/drawing/2014/main" id="{7FCFCC25-D454-C424-E173-57C4AD29F63E}"/>
              </a:ext>
            </a:extLst>
          </p:cNvPr>
          <p:cNvSpPr>
            <a:spLocks noGrp="1"/>
          </p:cNvSpPr>
          <p:nvPr>
            <p:ph type="sldNum" sz="quarter" idx="5"/>
          </p:nvPr>
        </p:nvSpPr>
        <p:spPr/>
        <p:txBody>
          <a:bodyPr/>
          <a:lstStyle/>
          <a:p>
            <a:fld id="{795B658B-6F34-49C2-824A-F80828817407}" type="slidenum">
              <a:rPr lang="fr-CA" smtClean="0"/>
              <a:t>27</a:t>
            </a:fld>
            <a:endParaRPr lang="fr-CA"/>
          </a:p>
        </p:txBody>
      </p:sp>
    </p:spTree>
    <p:extLst>
      <p:ext uri="{BB962C8B-B14F-4D97-AF65-F5344CB8AC3E}">
        <p14:creationId xmlns:p14="http://schemas.microsoft.com/office/powerpoint/2010/main" val="24954374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1E7991-33C7-8853-C061-D8799AABA02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857DF2F-BD78-0566-B640-911E5BCF988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9EB9204-5886-E782-EA16-E1B49F1DADB1}"/>
              </a:ext>
            </a:extLst>
          </p:cNvPr>
          <p:cNvSpPr>
            <a:spLocks noGrp="1"/>
          </p:cNvSpPr>
          <p:nvPr>
            <p:ph type="body" idx="1"/>
          </p:nvPr>
        </p:nvSpPr>
        <p:spPr/>
        <p:txBody>
          <a:bodyPr/>
          <a:lstStyle/>
          <a:p>
            <a:endParaRPr lang="fr-CA" dirty="0"/>
          </a:p>
        </p:txBody>
      </p:sp>
      <p:sp>
        <p:nvSpPr>
          <p:cNvPr id="4" name="Espace réservé du numéro de diapositive 3">
            <a:extLst>
              <a:ext uri="{FF2B5EF4-FFF2-40B4-BE49-F238E27FC236}">
                <a16:creationId xmlns:a16="http://schemas.microsoft.com/office/drawing/2014/main" id="{B892EEB4-E761-B01F-4DAA-26E12AE5A27F}"/>
              </a:ext>
            </a:extLst>
          </p:cNvPr>
          <p:cNvSpPr>
            <a:spLocks noGrp="1"/>
          </p:cNvSpPr>
          <p:nvPr>
            <p:ph type="sldNum" sz="quarter" idx="5"/>
          </p:nvPr>
        </p:nvSpPr>
        <p:spPr/>
        <p:txBody>
          <a:bodyPr/>
          <a:lstStyle/>
          <a:p>
            <a:fld id="{795B658B-6F34-49C2-824A-F80828817407}" type="slidenum">
              <a:rPr lang="fr-CA" smtClean="0"/>
              <a:t>29</a:t>
            </a:fld>
            <a:endParaRPr lang="fr-CA"/>
          </a:p>
        </p:txBody>
      </p:sp>
    </p:spTree>
    <p:extLst>
      <p:ext uri="{BB962C8B-B14F-4D97-AF65-F5344CB8AC3E}">
        <p14:creationId xmlns:p14="http://schemas.microsoft.com/office/powerpoint/2010/main" val="41364764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fr-FR"/>
              <a:t>Modifiez le style du titre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7/3/2026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fr-FR"/>
              <a:t>Modifiez le style du titre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7/3/2026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fr-FR"/>
              <a:t>Modifiez le style du titre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7/3/2026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fr-FR"/>
              <a:t>Modifiez le style du titre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7/3/2026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fr-FR"/>
              <a:t>Modifiez le style du titre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3" name="Date Placeholder 2"/>
          <p:cNvSpPr>
            <a:spLocks noGrp="1"/>
          </p:cNvSpPr>
          <p:nvPr>
            <p:ph type="dt" sz="half" idx="10"/>
          </p:nvPr>
        </p:nvSpPr>
        <p:spPr/>
        <p:txBody>
          <a:bodyPr/>
          <a:lstStyle/>
          <a:p>
            <a:fld id="{48A87A34-81AB-432B-8DAE-1953F412C126}" type="datetimeFigureOut">
              <a:rPr lang="en-US" dirty="0"/>
              <a:t>7/3/2026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fr-FR"/>
              <a:t>Modifiez le style du titre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3" name="Date Placeholder 2"/>
          <p:cNvSpPr>
            <a:spLocks noGrp="1"/>
          </p:cNvSpPr>
          <p:nvPr>
            <p:ph type="dt" sz="half" idx="10"/>
          </p:nvPr>
        </p:nvSpPr>
        <p:spPr/>
        <p:txBody>
          <a:bodyPr/>
          <a:lstStyle/>
          <a:p>
            <a:fld id="{48A87A34-81AB-432B-8DAE-1953F412C126}" type="datetimeFigureOut">
              <a:rPr lang="en-US" dirty="0"/>
              <a:t>7/3/2026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fr-FR"/>
              <a:t>Modifiez le style du titre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fr-FR"/>
              <a:t>Modifiez le style du titre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fr-FR"/>
              <a:t>Modifiez le style du titre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fr-FR"/>
              <a:t>Modifiez le style du titre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dirty="0"/>
              <a:t>7/3/2026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fr-FR"/>
              <a:t>Modifiez le style du titre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7/3/2026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fr-FR"/>
              <a:t>Modifiez le style du titre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2" name="Content Placeholder 3"/>
          <p:cNvSpPr>
            <a:spLocks noGrp="1"/>
          </p:cNvSpPr>
          <p:nvPr>
            <p:ph sz="quarter" idx="13"/>
          </p:nvPr>
        </p:nvSpPr>
        <p:spPr>
          <a:xfrm>
            <a:off x="913774" y="3051012"/>
            <a:ext cx="5106027" cy="2740187"/>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3" name="Content Placeholder 5"/>
          <p:cNvSpPr>
            <a:spLocks noGrp="1"/>
          </p:cNvSpPr>
          <p:nvPr>
            <p:ph sz="quarter" idx="14"/>
          </p:nvPr>
        </p:nvSpPr>
        <p:spPr>
          <a:xfrm>
            <a:off x="6172200" y="3051012"/>
            <a:ext cx="5105401" cy="2740187"/>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7/3/2026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7/3/2026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7/3/2026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fr-FR"/>
              <a:t>Modifiez le style du titre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7/3/2026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7/3/2026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7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7/3/2026</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5.jpg"/><Relationship Id="rId1" Type="http://schemas.openxmlformats.org/officeDocument/2006/relationships/slideLayout" Target="../slideLayouts/slideLayout7.xml"/><Relationship Id="rId4" Type="http://schemas.openxmlformats.org/officeDocument/2006/relationships/image" Target="../media/image8.jpg"/></Relationships>
</file>

<file path=ppt/slides/_rels/slide1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5.jpg"/><Relationship Id="rId1" Type="http://schemas.openxmlformats.org/officeDocument/2006/relationships/slideLayout" Target="../slideLayouts/slideLayout7.xml"/><Relationship Id="rId4" Type="http://schemas.openxmlformats.org/officeDocument/2006/relationships/image" Target="../media/image10.emf"/></Relationships>
</file>

<file path=ppt/slides/_rels/slide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hyperlink" Target="https://www.environnement.gouv.qc.ca/eau/rsvl/relais/rsvl_details.asp?fiche=29" TargetMode="Externa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5.jp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5.jpg"/><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image" Target="../media/image15.jpg"/></Relationships>
</file>

<file path=ppt/slides/_rels/slide1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2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2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2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2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2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24.jpg"/><Relationship Id="rId4" Type="http://schemas.openxmlformats.org/officeDocument/2006/relationships/image" Target="../media/image23.jpg"/></Relationships>
</file>

<file path=ppt/slides/_rels/slide3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5.jpg"/></Relationships>
</file>

<file path=ppt/slides/_rels/slide3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 Id="rId6" Type="http://schemas.openxmlformats.org/officeDocument/2006/relationships/image" Target="../media/image5.jpg"/><Relationship Id="rId5" Type="http://schemas.openxmlformats.org/officeDocument/2006/relationships/image" Target="../media/image29.png"/><Relationship Id="rId4" Type="http://schemas.openxmlformats.org/officeDocument/2006/relationships/image" Target="../media/image28.jpeg"/></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64000"/>
                <a:lumMod val="88000"/>
              </a:schemeClr>
            </a:gs>
          </a:gsLst>
          <a:lin ang="5400000" scaled="0"/>
        </a:gradFill>
        <a:effectLst/>
      </p:bgPr>
    </p:bg>
    <p:spTree>
      <p:nvGrpSpPr>
        <p:cNvPr id="1" name="">
          <a:extLst>
            <a:ext uri="{FF2B5EF4-FFF2-40B4-BE49-F238E27FC236}">
              <a16:creationId xmlns:a16="http://schemas.microsoft.com/office/drawing/2014/main" id="{8E31A714-CBD8-C77B-32A8-0AA6B62BA4A0}"/>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B83BAC34-8026-34C4-3AEE-F9DE8E69A256}"/>
              </a:ext>
            </a:extLst>
          </p:cNvPr>
          <p:cNvPicPr>
            <a:picLocks noChangeAspect="1"/>
          </p:cNvPicPr>
          <p:nvPr/>
        </p:nvPicPr>
        <p:blipFill>
          <a:blip r:embed="rId2"/>
          <a:stretch>
            <a:fillRect/>
          </a:stretch>
        </p:blipFill>
        <p:spPr>
          <a:xfrm>
            <a:off x="2242268" y="109068"/>
            <a:ext cx="7879109" cy="6605041"/>
          </a:xfrm>
          <a:prstGeom prst="rect">
            <a:avLst/>
          </a:prstGeom>
        </p:spPr>
      </p:pic>
    </p:spTree>
    <p:extLst>
      <p:ext uri="{BB962C8B-B14F-4D97-AF65-F5344CB8AC3E}">
        <p14:creationId xmlns:p14="http://schemas.microsoft.com/office/powerpoint/2010/main" val="29625942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64000"/>
                <a:lumMod val="88000"/>
              </a:schemeClr>
            </a:gs>
          </a:gsLst>
          <a:lin ang="5400000" scaled="0"/>
        </a:gradFill>
        <a:effectLst/>
      </p:bgPr>
    </p:bg>
    <p:spTree>
      <p:nvGrpSpPr>
        <p:cNvPr id="1" name="">
          <a:extLst>
            <a:ext uri="{FF2B5EF4-FFF2-40B4-BE49-F238E27FC236}">
              <a16:creationId xmlns:a16="http://schemas.microsoft.com/office/drawing/2014/main" id="{C66B5DDB-62D4-28E3-8675-5F6C8DF7E3FA}"/>
            </a:ext>
          </a:extLst>
        </p:cNvPr>
        <p:cNvGrpSpPr/>
        <p:nvPr/>
      </p:nvGrpSpPr>
      <p:grpSpPr>
        <a:xfrm>
          <a:off x="0" y="0"/>
          <a:ext cx="0" cy="0"/>
          <a:chOff x="0" y="0"/>
          <a:chExt cx="0" cy="0"/>
        </a:xfrm>
      </p:grpSpPr>
      <p:sp>
        <p:nvSpPr>
          <p:cNvPr id="5" name="Titre 1">
            <a:extLst>
              <a:ext uri="{FF2B5EF4-FFF2-40B4-BE49-F238E27FC236}">
                <a16:creationId xmlns:a16="http://schemas.microsoft.com/office/drawing/2014/main" id="{251CF58B-EA82-4445-EA9A-D7C17A31021F}"/>
              </a:ext>
            </a:extLst>
          </p:cNvPr>
          <p:cNvSpPr txBox="1">
            <a:spLocks/>
          </p:cNvSpPr>
          <p:nvPr/>
        </p:nvSpPr>
        <p:spPr>
          <a:xfrm>
            <a:off x="913774" y="727588"/>
            <a:ext cx="10364451" cy="521110"/>
          </a:xfrm>
          <a:prstGeom prst="rect">
            <a:avLst/>
          </a:prstGeom>
        </p:spPr>
        <p:txBody>
          <a:bodyPr>
            <a:normAutofit fontScale="90000" lnSpcReduction="10000"/>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fr-CA" sz="3600" dirty="0"/>
              <a:t>Activités et actions en 2025-2026</a:t>
            </a:r>
            <a:endParaRPr lang="fr-CA" dirty="0"/>
          </a:p>
        </p:txBody>
      </p:sp>
      <p:sp>
        <p:nvSpPr>
          <p:cNvPr id="4" name="ZoneTexte 3">
            <a:extLst>
              <a:ext uri="{FF2B5EF4-FFF2-40B4-BE49-F238E27FC236}">
                <a16:creationId xmlns:a16="http://schemas.microsoft.com/office/drawing/2014/main" id="{A920ECD2-FBBB-BE0F-9914-86052B87FE18}"/>
              </a:ext>
            </a:extLst>
          </p:cNvPr>
          <p:cNvSpPr txBox="1"/>
          <p:nvPr/>
        </p:nvSpPr>
        <p:spPr>
          <a:xfrm>
            <a:off x="1700981" y="1622322"/>
            <a:ext cx="9448799" cy="4616648"/>
          </a:xfrm>
          <a:prstGeom prst="rect">
            <a:avLst/>
          </a:prstGeom>
          <a:noFill/>
        </p:spPr>
        <p:txBody>
          <a:bodyPr wrap="square">
            <a:spAutoFit/>
          </a:bodyPr>
          <a:lstStyle/>
          <a:p>
            <a:pPr lvl="1"/>
            <a:r>
              <a:rPr lang="fr-CA" sz="2800" dirty="0">
                <a:solidFill>
                  <a:schemeClr val="tx1"/>
                </a:solidFill>
                <a:latin typeface="Calibri" panose="020F0502020204030204" pitchFamily="34" charset="0"/>
                <a:cs typeface="Calibri" panose="020F0502020204030204" pitchFamily="34" charset="0"/>
              </a:rPr>
              <a:t>COMITÉ SENSIBILISATION ET MEMBRARIAT</a:t>
            </a:r>
          </a:p>
          <a:p>
            <a:pPr lvl="1"/>
            <a:endParaRPr lang="fr-CA" sz="2400" dirty="0">
              <a:latin typeface="Calibri" panose="020F0502020204030204" pitchFamily="34" charset="0"/>
              <a:cs typeface="Calibri" panose="020F0502020204030204" pitchFamily="34" charset="0"/>
            </a:endParaRPr>
          </a:p>
          <a:p>
            <a:pPr marL="914400" lvl="1" indent="-457200">
              <a:buFont typeface="Wingdings" panose="05000000000000000000" pitchFamily="2" charset="2"/>
              <a:buChar char="Ø"/>
            </a:pPr>
            <a:r>
              <a:rPr lang="fr-CA" sz="2400" dirty="0">
                <a:latin typeface="Calibri" panose="020F0502020204030204" pitchFamily="34" charset="0"/>
                <a:cs typeface="Calibri" panose="020F0502020204030204" pitchFamily="34" charset="0"/>
              </a:rPr>
              <a:t>Sensibilisation aux quais publics les 23 et 24 juin ainsi que le 2 septembre, au Camping Plein air le 29 juin et beaucoup de porte-à-porte.</a:t>
            </a:r>
          </a:p>
          <a:p>
            <a:pPr marL="914400" lvl="1" indent="-457200">
              <a:buFont typeface="Wingdings" panose="05000000000000000000" pitchFamily="2" charset="2"/>
              <a:buChar char="Ø"/>
            </a:pPr>
            <a:endParaRPr lang="fr-CA" sz="2400" dirty="0">
              <a:latin typeface="Calibri" panose="020F0502020204030204" pitchFamily="34" charset="0"/>
              <a:cs typeface="Calibri" panose="020F0502020204030204" pitchFamily="34" charset="0"/>
            </a:endParaRPr>
          </a:p>
          <a:p>
            <a:endParaRPr lang="fr-CA" dirty="0"/>
          </a:p>
          <a:p>
            <a:r>
              <a:rPr lang="fr-CA" dirty="0"/>
              <a:t>.</a:t>
            </a:r>
          </a:p>
          <a:p>
            <a:pPr marL="914400" lvl="1" indent="-457200">
              <a:buFont typeface="Wingdings" panose="05000000000000000000" pitchFamily="2" charset="2"/>
              <a:buChar char="Ø"/>
            </a:pPr>
            <a:endParaRPr lang="fr-CA" sz="2400" dirty="0">
              <a:latin typeface="Calibri" panose="020F0502020204030204" pitchFamily="34" charset="0"/>
              <a:cs typeface="Calibri" panose="020F0502020204030204" pitchFamily="34" charset="0"/>
            </a:endParaRPr>
          </a:p>
          <a:p>
            <a:pPr lvl="1"/>
            <a:endParaRPr lang="fr-CA" sz="2400" dirty="0">
              <a:latin typeface="Calibri" panose="020F0502020204030204" pitchFamily="34" charset="0"/>
              <a:cs typeface="Calibri" panose="020F0502020204030204" pitchFamily="34" charset="0"/>
            </a:endParaRPr>
          </a:p>
          <a:p>
            <a:pPr marL="914400" lvl="1" indent="-457200">
              <a:buFont typeface="Wingdings" panose="05000000000000000000" pitchFamily="2" charset="2"/>
              <a:buChar char="Ø"/>
            </a:pPr>
            <a:endParaRPr lang="fr-CA" sz="2400" dirty="0">
              <a:solidFill>
                <a:schemeClr val="tx1"/>
              </a:solidFill>
              <a:latin typeface="Calibri" panose="020F0502020204030204" pitchFamily="34" charset="0"/>
              <a:cs typeface="Calibri" panose="020F0502020204030204" pitchFamily="34" charset="0"/>
            </a:endParaRPr>
          </a:p>
          <a:p>
            <a:r>
              <a:rPr lang="fr-CA" sz="2400" dirty="0">
                <a:latin typeface="Calibri" panose="020F0502020204030204" pitchFamily="34" charset="0"/>
                <a:cs typeface="Calibri" panose="020F0502020204030204" pitchFamily="34" charset="0"/>
              </a:rPr>
              <a:t>		</a:t>
            </a:r>
            <a:endParaRPr lang="fr-CA" sz="2000" dirty="0">
              <a:latin typeface="Calibri" panose="020F0502020204030204" pitchFamily="34" charset="0"/>
              <a:cs typeface="Calibri" panose="020F0502020204030204" pitchFamily="34" charset="0"/>
            </a:endParaRPr>
          </a:p>
          <a:p>
            <a:endParaRPr lang="fr-CA" sz="1400" dirty="0">
              <a:solidFill>
                <a:schemeClr val="tx1"/>
              </a:solidFill>
              <a:latin typeface="Calibri" panose="020F0502020204030204" pitchFamily="34" charset="0"/>
              <a:cs typeface="Calibri" panose="020F0502020204030204" pitchFamily="34" charset="0"/>
            </a:endParaRPr>
          </a:p>
        </p:txBody>
      </p:sp>
      <p:pic>
        <p:nvPicPr>
          <p:cNvPr id="6" name="Image 5">
            <a:extLst>
              <a:ext uri="{FF2B5EF4-FFF2-40B4-BE49-F238E27FC236}">
                <a16:creationId xmlns:a16="http://schemas.microsoft.com/office/drawing/2014/main" id="{A24D10E7-D63A-BB0F-8EDC-66F066805514}"/>
              </a:ext>
            </a:extLst>
          </p:cNvPr>
          <p:cNvPicPr>
            <a:picLocks noChangeAspect="1"/>
          </p:cNvPicPr>
          <p:nvPr/>
        </p:nvPicPr>
        <p:blipFill>
          <a:blip r:embed="rId2"/>
          <a:stretch>
            <a:fillRect/>
          </a:stretch>
        </p:blipFill>
        <p:spPr>
          <a:xfrm>
            <a:off x="9928237" y="5971429"/>
            <a:ext cx="2192267" cy="804076"/>
          </a:xfrm>
          <a:prstGeom prst="rect">
            <a:avLst/>
          </a:prstGeom>
        </p:spPr>
      </p:pic>
      <p:pic>
        <p:nvPicPr>
          <p:cNvPr id="8" name="Image 7">
            <a:extLst>
              <a:ext uri="{FF2B5EF4-FFF2-40B4-BE49-F238E27FC236}">
                <a16:creationId xmlns:a16="http://schemas.microsoft.com/office/drawing/2014/main" id="{87D95B26-C140-8FDA-1483-32869556B4D4}"/>
              </a:ext>
            </a:extLst>
          </p:cNvPr>
          <p:cNvPicPr>
            <a:picLocks noChangeAspect="1"/>
          </p:cNvPicPr>
          <p:nvPr/>
        </p:nvPicPr>
        <p:blipFill>
          <a:blip r:embed="rId3"/>
          <a:stretch>
            <a:fillRect/>
          </a:stretch>
        </p:blipFill>
        <p:spPr>
          <a:xfrm>
            <a:off x="3228488" y="3791661"/>
            <a:ext cx="2285741" cy="1852791"/>
          </a:xfrm>
          <a:prstGeom prst="rect">
            <a:avLst/>
          </a:prstGeom>
        </p:spPr>
      </p:pic>
      <p:sp>
        <p:nvSpPr>
          <p:cNvPr id="9" name="AutoShape 2">
            <a:extLst>
              <a:ext uri="{FF2B5EF4-FFF2-40B4-BE49-F238E27FC236}">
                <a16:creationId xmlns:a16="http://schemas.microsoft.com/office/drawing/2014/main" id="{A458571A-7602-EB7D-C86C-E875F4371BBD}"/>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CA"/>
          </a:p>
        </p:txBody>
      </p:sp>
      <p:sp>
        <p:nvSpPr>
          <p:cNvPr id="10" name="AutoShape 4">
            <a:extLst>
              <a:ext uri="{FF2B5EF4-FFF2-40B4-BE49-F238E27FC236}">
                <a16:creationId xmlns:a16="http://schemas.microsoft.com/office/drawing/2014/main" id="{73DFECC6-18C6-55A1-86F0-55EBA6B0C837}"/>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CA"/>
          </a:p>
        </p:txBody>
      </p:sp>
      <p:pic>
        <p:nvPicPr>
          <p:cNvPr id="12" name="Image 11">
            <a:extLst>
              <a:ext uri="{FF2B5EF4-FFF2-40B4-BE49-F238E27FC236}">
                <a16:creationId xmlns:a16="http://schemas.microsoft.com/office/drawing/2014/main" id="{813D2242-BD9F-0510-5187-1F4B35977BA9}"/>
              </a:ext>
            </a:extLst>
          </p:cNvPr>
          <p:cNvPicPr>
            <a:picLocks noChangeAspect="1"/>
          </p:cNvPicPr>
          <p:nvPr/>
        </p:nvPicPr>
        <p:blipFill>
          <a:blip r:embed="rId4"/>
          <a:stretch>
            <a:fillRect/>
          </a:stretch>
        </p:blipFill>
        <p:spPr>
          <a:xfrm>
            <a:off x="6744260" y="3791661"/>
            <a:ext cx="2470388" cy="1852791"/>
          </a:xfrm>
          <a:prstGeom prst="rect">
            <a:avLst/>
          </a:prstGeom>
        </p:spPr>
      </p:pic>
    </p:spTree>
    <p:extLst>
      <p:ext uri="{BB962C8B-B14F-4D97-AF65-F5344CB8AC3E}">
        <p14:creationId xmlns:p14="http://schemas.microsoft.com/office/powerpoint/2010/main" val="37265726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64000"/>
                <a:lumMod val="88000"/>
              </a:schemeClr>
            </a:gs>
          </a:gsLst>
          <a:lin ang="5400000" scaled="0"/>
        </a:gradFill>
        <a:effectLst/>
      </p:bgPr>
    </p:bg>
    <p:spTree>
      <p:nvGrpSpPr>
        <p:cNvPr id="1" name="">
          <a:extLst>
            <a:ext uri="{FF2B5EF4-FFF2-40B4-BE49-F238E27FC236}">
              <a16:creationId xmlns:a16="http://schemas.microsoft.com/office/drawing/2014/main" id="{B1E950EE-9547-8F3E-23FD-491F988D5F19}"/>
            </a:ext>
          </a:extLst>
        </p:cNvPr>
        <p:cNvGrpSpPr/>
        <p:nvPr/>
      </p:nvGrpSpPr>
      <p:grpSpPr>
        <a:xfrm>
          <a:off x="0" y="0"/>
          <a:ext cx="0" cy="0"/>
          <a:chOff x="0" y="0"/>
          <a:chExt cx="0" cy="0"/>
        </a:xfrm>
      </p:grpSpPr>
      <p:sp>
        <p:nvSpPr>
          <p:cNvPr id="5" name="Titre 1">
            <a:extLst>
              <a:ext uri="{FF2B5EF4-FFF2-40B4-BE49-F238E27FC236}">
                <a16:creationId xmlns:a16="http://schemas.microsoft.com/office/drawing/2014/main" id="{099FC28E-1952-5C84-6A9D-70D36D5EA0F8}"/>
              </a:ext>
            </a:extLst>
          </p:cNvPr>
          <p:cNvSpPr txBox="1">
            <a:spLocks/>
          </p:cNvSpPr>
          <p:nvPr/>
        </p:nvSpPr>
        <p:spPr>
          <a:xfrm>
            <a:off x="913774" y="727588"/>
            <a:ext cx="10364451" cy="521110"/>
          </a:xfrm>
          <a:prstGeom prst="rect">
            <a:avLst/>
          </a:prstGeom>
        </p:spPr>
        <p:txBody>
          <a:bodyPr>
            <a:normAutofit fontScale="90000" lnSpcReduction="10000"/>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fr-CA" sz="3600" dirty="0"/>
              <a:t>Activités et actions en 2025-2026</a:t>
            </a:r>
            <a:endParaRPr lang="fr-CA" dirty="0"/>
          </a:p>
        </p:txBody>
      </p:sp>
      <p:sp>
        <p:nvSpPr>
          <p:cNvPr id="4" name="ZoneTexte 3">
            <a:extLst>
              <a:ext uri="{FF2B5EF4-FFF2-40B4-BE49-F238E27FC236}">
                <a16:creationId xmlns:a16="http://schemas.microsoft.com/office/drawing/2014/main" id="{DE68B914-360E-D381-37B6-333CB6D10DEA}"/>
              </a:ext>
            </a:extLst>
          </p:cNvPr>
          <p:cNvSpPr txBox="1"/>
          <p:nvPr/>
        </p:nvSpPr>
        <p:spPr>
          <a:xfrm>
            <a:off x="1677127" y="1600260"/>
            <a:ext cx="9448799" cy="2646878"/>
          </a:xfrm>
          <a:prstGeom prst="rect">
            <a:avLst/>
          </a:prstGeom>
          <a:noFill/>
        </p:spPr>
        <p:txBody>
          <a:bodyPr wrap="square">
            <a:spAutoFit/>
          </a:bodyPr>
          <a:lstStyle/>
          <a:p>
            <a:pPr lvl="1"/>
            <a:r>
              <a:rPr lang="fr-CA" sz="2800" dirty="0">
                <a:solidFill>
                  <a:schemeClr val="tx1"/>
                </a:solidFill>
                <a:latin typeface="Calibri" panose="020F0502020204030204" pitchFamily="34" charset="0"/>
                <a:cs typeface="Calibri" panose="020F0502020204030204" pitchFamily="34" charset="0"/>
              </a:rPr>
              <a:t>COMITÉ SENSIBILISATION ET MEMBRARIAT</a:t>
            </a:r>
          </a:p>
          <a:p>
            <a:pPr lvl="1"/>
            <a:endParaRPr lang="fr-CA" sz="2800" dirty="0">
              <a:solidFill>
                <a:schemeClr val="tx1"/>
              </a:solidFill>
              <a:latin typeface="Calibri" panose="020F0502020204030204" pitchFamily="34" charset="0"/>
              <a:cs typeface="Calibri" panose="020F0502020204030204" pitchFamily="34" charset="0"/>
            </a:endParaRPr>
          </a:p>
          <a:p>
            <a:pPr marL="800100" lvl="1" indent="-342900">
              <a:buFont typeface="Wingdings" panose="05000000000000000000" pitchFamily="2" charset="2"/>
              <a:buChar char="Ø"/>
            </a:pPr>
            <a:r>
              <a:rPr lang="fr-CA" sz="2400" dirty="0">
                <a:latin typeface="Calibri" panose="020F0502020204030204" pitchFamily="34" charset="0"/>
                <a:cs typeface="Calibri" panose="020F0502020204030204" pitchFamily="34" charset="0"/>
              </a:rPr>
              <a:t>Participation aux deux journées de l’arbre soit le 14 mai à Mont-Laurier à SADLDI le 15 mai et distribution de notre matériel </a:t>
            </a:r>
          </a:p>
          <a:p>
            <a:pPr marL="914400" lvl="1" indent="-457200">
              <a:buFont typeface="Wingdings" panose="05000000000000000000" pitchFamily="2" charset="2"/>
              <a:buChar char="Ø"/>
            </a:pPr>
            <a:endParaRPr lang="fr-CA" sz="2400" dirty="0">
              <a:solidFill>
                <a:schemeClr val="tx1"/>
              </a:solidFill>
              <a:latin typeface="Calibri" panose="020F0502020204030204" pitchFamily="34" charset="0"/>
              <a:cs typeface="Calibri" panose="020F0502020204030204" pitchFamily="34" charset="0"/>
            </a:endParaRPr>
          </a:p>
          <a:p>
            <a:r>
              <a:rPr lang="fr-CA" sz="2400" dirty="0">
                <a:latin typeface="Calibri" panose="020F0502020204030204" pitchFamily="34" charset="0"/>
                <a:cs typeface="Calibri" panose="020F0502020204030204" pitchFamily="34" charset="0"/>
              </a:rPr>
              <a:t>		</a:t>
            </a:r>
            <a:endParaRPr lang="fr-CA" sz="2000" dirty="0">
              <a:latin typeface="Calibri" panose="020F0502020204030204" pitchFamily="34" charset="0"/>
              <a:cs typeface="Calibri" panose="020F0502020204030204" pitchFamily="34" charset="0"/>
            </a:endParaRPr>
          </a:p>
          <a:p>
            <a:endParaRPr lang="fr-CA" sz="1400" dirty="0">
              <a:solidFill>
                <a:schemeClr val="tx1"/>
              </a:solidFill>
              <a:latin typeface="Calibri" panose="020F0502020204030204" pitchFamily="34" charset="0"/>
              <a:cs typeface="Calibri" panose="020F0502020204030204" pitchFamily="34" charset="0"/>
            </a:endParaRPr>
          </a:p>
        </p:txBody>
      </p:sp>
      <p:pic>
        <p:nvPicPr>
          <p:cNvPr id="6" name="Image 5">
            <a:extLst>
              <a:ext uri="{FF2B5EF4-FFF2-40B4-BE49-F238E27FC236}">
                <a16:creationId xmlns:a16="http://schemas.microsoft.com/office/drawing/2014/main" id="{5D21C6C5-8511-08EB-A3CB-124DD09836E4}"/>
              </a:ext>
            </a:extLst>
          </p:cNvPr>
          <p:cNvPicPr>
            <a:picLocks noChangeAspect="1"/>
          </p:cNvPicPr>
          <p:nvPr/>
        </p:nvPicPr>
        <p:blipFill>
          <a:blip r:embed="rId2"/>
          <a:stretch>
            <a:fillRect/>
          </a:stretch>
        </p:blipFill>
        <p:spPr>
          <a:xfrm>
            <a:off x="9896432" y="5979381"/>
            <a:ext cx="2192267" cy="804076"/>
          </a:xfrm>
          <a:prstGeom prst="rect">
            <a:avLst/>
          </a:prstGeom>
        </p:spPr>
      </p:pic>
      <p:pic>
        <p:nvPicPr>
          <p:cNvPr id="3" name="Image 2">
            <a:extLst>
              <a:ext uri="{FF2B5EF4-FFF2-40B4-BE49-F238E27FC236}">
                <a16:creationId xmlns:a16="http://schemas.microsoft.com/office/drawing/2014/main" id="{A46F671A-9783-FDAF-4EDD-1DD0F9858375}"/>
              </a:ext>
            </a:extLst>
          </p:cNvPr>
          <p:cNvPicPr>
            <a:picLocks noChangeAspect="1"/>
          </p:cNvPicPr>
          <p:nvPr/>
        </p:nvPicPr>
        <p:blipFill>
          <a:blip r:embed="rId3"/>
          <a:stretch>
            <a:fillRect/>
          </a:stretch>
        </p:blipFill>
        <p:spPr>
          <a:xfrm>
            <a:off x="3215146" y="3368092"/>
            <a:ext cx="2082783" cy="2716833"/>
          </a:xfrm>
          <a:prstGeom prst="rect">
            <a:avLst/>
          </a:prstGeom>
        </p:spPr>
      </p:pic>
      <p:pic>
        <p:nvPicPr>
          <p:cNvPr id="8" name="Image 7">
            <a:extLst>
              <a:ext uri="{FF2B5EF4-FFF2-40B4-BE49-F238E27FC236}">
                <a16:creationId xmlns:a16="http://schemas.microsoft.com/office/drawing/2014/main" id="{F765DED0-0BE3-9B0A-810E-9E01C12F63B8}"/>
              </a:ext>
            </a:extLst>
          </p:cNvPr>
          <p:cNvPicPr>
            <a:picLocks noChangeAspect="1"/>
          </p:cNvPicPr>
          <p:nvPr/>
        </p:nvPicPr>
        <p:blipFill>
          <a:blip r:embed="rId4"/>
          <a:stretch>
            <a:fillRect/>
          </a:stretch>
        </p:blipFill>
        <p:spPr>
          <a:xfrm>
            <a:off x="6767882" y="3337458"/>
            <a:ext cx="1846700" cy="2779479"/>
          </a:xfrm>
          <a:prstGeom prst="rect">
            <a:avLst/>
          </a:prstGeom>
        </p:spPr>
      </p:pic>
    </p:spTree>
    <p:extLst>
      <p:ext uri="{BB962C8B-B14F-4D97-AF65-F5344CB8AC3E}">
        <p14:creationId xmlns:p14="http://schemas.microsoft.com/office/powerpoint/2010/main" val="31934823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64000"/>
                <a:lumMod val="88000"/>
              </a:schemeClr>
            </a:gs>
          </a:gsLst>
          <a:lin ang="5400000" scaled="0"/>
        </a:gradFill>
        <a:effectLst/>
      </p:bgPr>
    </p:bg>
    <p:spTree>
      <p:nvGrpSpPr>
        <p:cNvPr id="1" name="">
          <a:extLst>
            <a:ext uri="{FF2B5EF4-FFF2-40B4-BE49-F238E27FC236}">
              <a16:creationId xmlns:a16="http://schemas.microsoft.com/office/drawing/2014/main" id="{D084A146-B43A-ECFA-B449-8392C26603FB}"/>
            </a:ext>
          </a:extLst>
        </p:cNvPr>
        <p:cNvGrpSpPr/>
        <p:nvPr/>
      </p:nvGrpSpPr>
      <p:grpSpPr>
        <a:xfrm>
          <a:off x="0" y="0"/>
          <a:ext cx="0" cy="0"/>
          <a:chOff x="0" y="0"/>
          <a:chExt cx="0" cy="0"/>
        </a:xfrm>
      </p:grpSpPr>
      <p:sp>
        <p:nvSpPr>
          <p:cNvPr id="5" name="Titre 1">
            <a:extLst>
              <a:ext uri="{FF2B5EF4-FFF2-40B4-BE49-F238E27FC236}">
                <a16:creationId xmlns:a16="http://schemas.microsoft.com/office/drawing/2014/main" id="{E93A97F0-FB42-87F3-BF34-0AD3CB7CA3EC}"/>
              </a:ext>
            </a:extLst>
          </p:cNvPr>
          <p:cNvSpPr txBox="1">
            <a:spLocks/>
          </p:cNvSpPr>
          <p:nvPr/>
        </p:nvSpPr>
        <p:spPr>
          <a:xfrm>
            <a:off x="913774" y="727588"/>
            <a:ext cx="10364451" cy="521110"/>
          </a:xfrm>
          <a:prstGeom prst="rect">
            <a:avLst/>
          </a:prstGeom>
        </p:spPr>
        <p:txBody>
          <a:bodyPr>
            <a:normAutofit fontScale="90000" lnSpcReduction="10000"/>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fr-CA" sz="3600" dirty="0"/>
              <a:t>Activités et actions en 2025-2026</a:t>
            </a:r>
            <a:endParaRPr lang="fr-CA" dirty="0"/>
          </a:p>
        </p:txBody>
      </p:sp>
      <p:sp>
        <p:nvSpPr>
          <p:cNvPr id="4" name="ZoneTexte 3">
            <a:extLst>
              <a:ext uri="{FF2B5EF4-FFF2-40B4-BE49-F238E27FC236}">
                <a16:creationId xmlns:a16="http://schemas.microsoft.com/office/drawing/2014/main" id="{62D2CD99-3E23-3520-8C7E-3DF93E21E52A}"/>
              </a:ext>
            </a:extLst>
          </p:cNvPr>
          <p:cNvSpPr txBox="1"/>
          <p:nvPr/>
        </p:nvSpPr>
        <p:spPr>
          <a:xfrm>
            <a:off x="1661652" y="1612490"/>
            <a:ext cx="9448799" cy="4216539"/>
          </a:xfrm>
          <a:prstGeom prst="rect">
            <a:avLst/>
          </a:prstGeom>
          <a:noFill/>
        </p:spPr>
        <p:txBody>
          <a:bodyPr wrap="square">
            <a:spAutoFit/>
          </a:bodyPr>
          <a:lstStyle/>
          <a:p>
            <a:pPr lvl="1"/>
            <a:r>
              <a:rPr lang="fr-CA" sz="2800" dirty="0">
                <a:solidFill>
                  <a:schemeClr val="tx1"/>
                </a:solidFill>
                <a:latin typeface="Calibri" panose="020F0502020204030204" pitchFamily="34" charset="0"/>
                <a:cs typeface="Calibri" panose="020F0502020204030204" pitchFamily="34" charset="0"/>
              </a:rPr>
              <a:t>COMITÉ</a:t>
            </a:r>
            <a:r>
              <a:rPr lang="fr-CA" sz="2800" dirty="0">
                <a:latin typeface="Calibri" panose="020F0502020204030204" pitchFamily="34" charset="0"/>
                <a:cs typeface="Calibri" panose="020F0502020204030204" pitchFamily="34" charset="0"/>
              </a:rPr>
              <a:t> SENSIBILISATION ET</a:t>
            </a:r>
            <a:r>
              <a:rPr lang="fr-CA" sz="2800" dirty="0">
                <a:solidFill>
                  <a:schemeClr val="tx1"/>
                </a:solidFill>
                <a:latin typeface="Calibri" panose="020F0502020204030204" pitchFamily="34" charset="0"/>
                <a:cs typeface="Calibri" panose="020F0502020204030204" pitchFamily="34" charset="0"/>
              </a:rPr>
              <a:t> MEMBRARIAT</a:t>
            </a:r>
          </a:p>
          <a:p>
            <a:pPr marL="914400" lvl="1" indent="-457200">
              <a:buFont typeface="Wingdings" panose="05000000000000000000" pitchFamily="2" charset="2"/>
              <a:buChar char="Ø"/>
            </a:pPr>
            <a:endParaRPr lang="fr-CA" sz="2400" dirty="0">
              <a:solidFill>
                <a:schemeClr val="tx1"/>
              </a:solidFill>
              <a:latin typeface="Calibri" panose="020F0502020204030204" pitchFamily="34" charset="0"/>
              <a:cs typeface="Calibri" panose="020F0502020204030204" pitchFamily="34" charset="0"/>
            </a:endParaRPr>
          </a:p>
          <a:p>
            <a:pPr marL="800100" lvl="1" indent="-342900">
              <a:buFont typeface="Wingdings" panose="05000000000000000000" pitchFamily="2" charset="2"/>
              <a:buChar char="Ø"/>
            </a:pPr>
            <a:r>
              <a:rPr lang="fr-CA" sz="2400" dirty="0">
                <a:solidFill>
                  <a:schemeClr val="tx1"/>
                </a:solidFill>
                <a:latin typeface="Calibri" panose="020F0502020204030204" pitchFamily="34" charset="0"/>
                <a:cs typeface="Calibri" panose="020F0502020204030204" pitchFamily="34" charset="0"/>
              </a:rPr>
              <a:t>Le nombre de membres pour l’exercice financier </a:t>
            </a:r>
            <a:r>
              <a:rPr lang="fr-CA" sz="2400" dirty="0">
                <a:latin typeface="Calibri" panose="020F0502020204030204" pitchFamily="34" charset="0"/>
                <a:cs typeface="Calibri" panose="020F0502020204030204" pitchFamily="34" charset="0"/>
              </a:rPr>
              <a:t>2025 a atteint 347 membres comparativement à 340 en 2024, 245 en 2023 et à 115 en 2022;</a:t>
            </a:r>
          </a:p>
          <a:p>
            <a:pPr marL="800100" lvl="1" indent="-342900">
              <a:buFont typeface="Wingdings" panose="05000000000000000000" pitchFamily="2" charset="2"/>
              <a:buChar char="Ø"/>
            </a:pPr>
            <a:r>
              <a:rPr lang="fr-CA" sz="2400" dirty="0">
                <a:solidFill>
                  <a:schemeClr val="tx1"/>
                </a:solidFill>
                <a:latin typeface="Calibri" panose="020F0502020204030204" pitchFamily="34" charset="0"/>
                <a:cs typeface="Calibri" panose="020F0502020204030204" pitchFamily="34" charset="0"/>
              </a:rPr>
              <a:t>Merci au Camping </a:t>
            </a:r>
            <a:r>
              <a:rPr lang="fr-CA" sz="2400" dirty="0">
                <a:latin typeface="Calibri" panose="020F0502020204030204" pitchFamily="34" charset="0"/>
                <a:cs typeface="Calibri" panose="020F0502020204030204" pitchFamily="34" charset="0"/>
              </a:rPr>
              <a:t>À La Clairière qui a demandé à tous leurs locateurs de quais de prendre une carte de membre ;</a:t>
            </a:r>
          </a:p>
          <a:p>
            <a:pPr marL="800100" lvl="1" indent="-342900">
              <a:buFont typeface="Wingdings" panose="05000000000000000000" pitchFamily="2" charset="2"/>
              <a:buChar char="Ø"/>
            </a:pPr>
            <a:r>
              <a:rPr lang="fr-CA" sz="2400" dirty="0">
                <a:solidFill>
                  <a:schemeClr val="tx1"/>
                </a:solidFill>
                <a:latin typeface="Calibri" panose="020F0502020204030204" pitchFamily="34" charset="0"/>
                <a:cs typeface="Calibri" panose="020F0502020204030204" pitchFamily="34" charset="0"/>
              </a:rPr>
              <a:t>Une belle campagne de sollicitation qui a porté fruit.</a:t>
            </a:r>
            <a:endParaRPr lang="fr-CA" sz="2400" dirty="0">
              <a:latin typeface="Calibri" panose="020F0502020204030204" pitchFamily="34" charset="0"/>
              <a:cs typeface="Calibri" panose="020F0502020204030204" pitchFamily="34" charset="0"/>
            </a:endParaRPr>
          </a:p>
          <a:p>
            <a:pPr marL="800100" lvl="1" indent="-342900">
              <a:buFont typeface="Wingdings" panose="05000000000000000000" pitchFamily="2" charset="2"/>
              <a:buChar char="Ø"/>
            </a:pPr>
            <a:endParaRPr lang="fr-CA" sz="2400" dirty="0">
              <a:solidFill>
                <a:schemeClr val="tx1"/>
              </a:solidFill>
              <a:latin typeface="Calibri" panose="020F0502020204030204" pitchFamily="34" charset="0"/>
              <a:cs typeface="Calibri" panose="020F0502020204030204" pitchFamily="34" charset="0"/>
            </a:endParaRPr>
          </a:p>
          <a:p>
            <a:pPr lvl="2"/>
            <a:r>
              <a:rPr lang="fr-CA" sz="2400" dirty="0">
                <a:latin typeface="Calibri" panose="020F0502020204030204" pitchFamily="34" charset="0"/>
                <a:cs typeface="Calibri" panose="020F0502020204030204" pitchFamily="34" charset="0"/>
              </a:rPr>
              <a:t>Merci à Jean-Pierre </a:t>
            </a:r>
            <a:r>
              <a:rPr lang="fr-CA" sz="2400" dirty="0" err="1">
                <a:latin typeface="Calibri" panose="020F0502020204030204" pitchFamily="34" charset="0"/>
                <a:cs typeface="Calibri" panose="020F0502020204030204" pitchFamily="34" charset="0"/>
              </a:rPr>
              <a:t>Émond</a:t>
            </a:r>
            <a:r>
              <a:rPr lang="fr-CA" sz="2400" dirty="0">
                <a:latin typeface="Calibri" panose="020F0502020204030204" pitchFamily="34" charset="0"/>
                <a:cs typeface="Calibri" panose="020F0502020204030204" pitchFamily="34" charset="0"/>
              </a:rPr>
              <a:t>, responsable de ce comité, à Luc Charrette et Serge Grenier pour leur implication.</a:t>
            </a:r>
          </a:p>
        </p:txBody>
      </p:sp>
      <p:pic>
        <p:nvPicPr>
          <p:cNvPr id="6" name="Image 5">
            <a:extLst>
              <a:ext uri="{FF2B5EF4-FFF2-40B4-BE49-F238E27FC236}">
                <a16:creationId xmlns:a16="http://schemas.microsoft.com/office/drawing/2014/main" id="{274F68F1-C2D4-12DC-FE53-49734666B797}"/>
              </a:ext>
            </a:extLst>
          </p:cNvPr>
          <p:cNvPicPr>
            <a:picLocks noChangeAspect="1"/>
          </p:cNvPicPr>
          <p:nvPr/>
        </p:nvPicPr>
        <p:blipFill>
          <a:blip r:embed="rId2"/>
          <a:stretch>
            <a:fillRect/>
          </a:stretch>
        </p:blipFill>
        <p:spPr>
          <a:xfrm>
            <a:off x="9928237" y="5979380"/>
            <a:ext cx="2192267" cy="804076"/>
          </a:xfrm>
          <a:prstGeom prst="rect">
            <a:avLst/>
          </a:prstGeom>
        </p:spPr>
      </p:pic>
    </p:spTree>
    <p:extLst>
      <p:ext uri="{BB962C8B-B14F-4D97-AF65-F5344CB8AC3E}">
        <p14:creationId xmlns:p14="http://schemas.microsoft.com/office/powerpoint/2010/main" val="36986826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64000"/>
                <a:lumMod val="88000"/>
              </a:schemeClr>
            </a:gs>
          </a:gsLst>
          <a:lin ang="5400000" scaled="0"/>
        </a:gradFill>
        <a:effectLst/>
      </p:bgPr>
    </p:bg>
    <p:spTree>
      <p:nvGrpSpPr>
        <p:cNvPr id="1" name="">
          <a:extLst>
            <a:ext uri="{FF2B5EF4-FFF2-40B4-BE49-F238E27FC236}">
              <a16:creationId xmlns:a16="http://schemas.microsoft.com/office/drawing/2014/main" id="{04A3C5D6-59C4-688A-DD0C-50A8C581D693}"/>
            </a:ext>
          </a:extLst>
        </p:cNvPr>
        <p:cNvGrpSpPr/>
        <p:nvPr/>
      </p:nvGrpSpPr>
      <p:grpSpPr>
        <a:xfrm>
          <a:off x="0" y="0"/>
          <a:ext cx="0" cy="0"/>
          <a:chOff x="0" y="0"/>
          <a:chExt cx="0" cy="0"/>
        </a:xfrm>
      </p:grpSpPr>
      <p:sp>
        <p:nvSpPr>
          <p:cNvPr id="5" name="Titre 1">
            <a:extLst>
              <a:ext uri="{FF2B5EF4-FFF2-40B4-BE49-F238E27FC236}">
                <a16:creationId xmlns:a16="http://schemas.microsoft.com/office/drawing/2014/main" id="{9FC711ED-1224-D003-20F4-C9CF4EE05212}"/>
              </a:ext>
            </a:extLst>
          </p:cNvPr>
          <p:cNvSpPr txBox="1">
            <a:spLocks/>
          </p:cNvSpPr>
          <p:nvPr/>
        </p:nvSpPr>
        <p:spPr>
          <a:xfrm>
            <a:off x="913774" y="727588"/>
            <a:ext cx="10364451" cy="521110"/>
          </a:xfrm>
          <a:prstGeom prst="rect">
            <a:avLst/>
          </a:prstGeom>
        </p:spPr>
        <p:txBody>
          <a:bodyPr>
            <a:normAutofit fontScale="90000" lnSpcReduction="10000"/>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fr-CA" sz="3600" dirty="0"/>
              <a:t>Activités et actions en 2025-2026</a:t>
            </a:r>
            <a:endParaRPr lang="fr-CA" dirty="0"/>
          </a:p>
        </p:txBody>
      </p:sp>
      <p:sp>
        <p:nvSpPr>
          <p:cNvPr id="4" name="ZoneTexte 3">
            <a:extLst>
              <a:ext uri="{FF2B5EF4-FFF2-40B4-BE49-F238E27FC236}">
                <a16:creationId xmlns:a16="http://schemas.microsoft.com/office/drawing/2014/main" id="{24909C7A-D4AE-9CE1-BE7E-AA993523995A}"/>
              </a:ext>
            </a:extLst>
          </p:cNvPr>
          <p:cNvSpPr txBox="1"/>
          <p:nvPr/>
        </p:nvSpPr>
        <p:spPr>
          <a:xfrm>
            <a:off x="1661652" y="1612490"/>
            <a:ext cx="9448799" cy="4955203"/>
          </a:xfrm>
          <a:prstGeom prst="rect">
            <a:avLst/>
          </a:prstGeom>
          <a:noFill/>
        </p:spPr>
        <p:txBody>
          <a:bodyPr wrap="square">
            <a:spAutoFit/>
          </a:bodyPr>
          <a:lstStyle/>
          <a:p>
            <a:pPr lvl="1"/>
            <a:r>
              <a:rPr lang="fr-CA" sz="2800" dirty="0">
                <a:solidFill>
                  <a:schemeClr val="tx1"/>
                </a:solidFill>
                <a:latin typeface="Calibri" panose="020F0502020204030204" pitchFamily="34" charset="0"/>
                <a:cs typeface="Calibri" panose="020F0502020204030204" pitchFamily="34" charset="0"/>
              </a:rPr>
              <a:t>COMITÉ COMMUNICATION</a:t>
            </a:r>
          </a:p>
          <a:p>
            <a:pPr marL="914400" lvl="1" indent="-457200">
              <a:buFont typeface="Wingdings" panose="05000000000000000000" pitchFamily="2" charset="2"/>
              <a:buChar char="Ø"/>
            </a:pPr>
            <a:endParaRPr lang="fr-CA" sz="2400" dirty="0">
              <a:solidFill>
                <a:schemeClr val="tx1"/>
              </a:solidFill>
              <a:latin typeface="Calibri" panose="020F0502020204030204" pitchFamily="34" charset="0"/>
              <a:cs typeface="Calibri" panose="020F0502020204030204" pitchFamily="34" charset="0"/>
            </a:endParaRPr>
          </a:p>
          <a:p>
            <a:pPr marL="800100" lvl="1" indent="-342900">
              <a:buFont typeface="Wingdings" panose="05000000000000000000" pitchFamily="2" charset="2"/>
              <a:buChar char="Ø"/>
            </a:pPr>
            <a:r>
              <a:rPr lang="fr-CA" sz="2400" dirty="0">
                <a:latin typeface="Calibri" panose="020F0502020204030204" pitchFamily="34" charset="0"/>
                <a:cs typeface="Calibri" panose="020F0502020204030204" pitchFamily="34" charset="0"/>
              </a:rPr>
              <a:t>Plusieurs communications ont été faites sur le Facebook de l’APLI ;</a:t>
            </a:r>
          </a:p>
          <a:p>
            <a:pPr marL="800100" lvl="1" indent="-342900">
              <a:buFont typeface="Wingdings" panose="05000000000000000000" pitchFamily="2" charset="2"/>
              <a:buChar char="Ø"/>
            </a:pPr>
            <a:endParaRPr lang="fr-CA" sz="2400" dirty="0">
              <a:latin typeface="Calibri" panose="020F0502020204030204" pitchFamily="34" charset="0"/>
              <a:cs typeface="Calibri" panose="020F0502020204030204" pitchFamily="34" charset="0"/>
            </a:endParaRPr>
          </a:p>
          <a:p>
            <a:pPr marL="800100" lvl="1" indent="-342900">
              <a:buFont typeface="Wingdings" panose="05000000000000000000" pitchFamily="2" charset="2"/>
              <a:buChar char="Ø"/>
            </a:pPr>
            <a:r>
              <a:rPr lang="fr-CA" sz="2400" dirty="0">
                <a:latin typeface="Calibri" panose="020F0502020204030204" pitchFamily="34" charset="0"/>
                <a:cs typeface="Calibri" panose="020F0502020204030204" pitchFamily="34" charset="0"/>
              </a:rPr>
              <a:t>Première page du journal l’Info du Nord avec article traitant sur nos objectifs, défis et actions mises en place ;</a:t>
            </a:r>
          </a:p>
          <a:p>
            <a:pPr marL="800100" lvl="1" indent="-342900">
              <a:buFont typeface="Wingdings" panose="05000000000000000000" pitchFamily="2" charset="2"/>
              <a:buChar char="Ø"/>
            </a:pPr>
            <a:endParaRPr lang="fr-CA" sz="2400" dirty="0">
              <a:latin typeface="Calibri" panose="020F0502020204030204" pitchFamily="34" charset="0"/>
              <a:cs typeface="Calibri" panose="020F0502020204030204" pitchFamily="34" charset="0"/>
            </a:endParaRPr>
          </a:p>
          <a:p>
            <a:pPr marL="800100" lvl="1" indent="-342900">
              <a:buFont typeface="Wingdings" panose="05000000000000000000" pitchFamily="2" charset="2"/>
              <a:buChar char="Ø"/>
            </a:pPr>
            <a:r>
              <a:rPr lang="fr-CA" sz="2400" dirty="0">
                <a:latin typeface="Calibri" panose="020F0502020204030204" pitchFamily="34" charset="0"/>
                <a:cs typeface="Calibri" panose="020F0502020204030204" pitchFamily="34" charset="0"/>
              </a:rPr>
              <a:t>Deux capsules vidéo ont été produites par </a:t>
            </a:r>
            <a:r>
              <a:rPr lang="fr-CA" sz="2400" dirty="0" err="1">
                <a:latin typeface="Calibri" panose="020F0502020204030204" pitchFamily="34" charset="0"/>
                <a:cs typeface="Calibri" panose="020F0502020204030204" pitchFamily="34" charset="0"/>
              </a:rPr>
              <a:t>Cobali</a:t>
            </a:r>
            <a:r>
              <a:rPr lang="fr-CA" sz="2400" dirty="0">
                <a:latin typeface="Calibri" panose="020F0502020204030204" pitchFamily="34" charset="0"/>
                <a:cs typeface="Calibri" panose="020F0502020204030204" pitchFamily="34" charset="0"/>
              </a:rPr>
              <a:t> (juin 2025) et diffusées sur les médias sociaux ;</a:t>
            </a:r>
          </a:p>
          <a:p>
            <a:pPr marL="800100" lvl="1" indent="-342900">
              <a:buFont typeface="Wingdings" panose="05000000000000000000" pitchFamily="2" charset="2"/>
              <a:buChar char="Ø"/>
            </a:pPr>
            <a:endParaRPr lang="fr-CA" sz="2400" dirty="0">
              <a:latin typeface="Calibri" panose="020F0502020204030204" pitchFamily="34" charset="0"/>
              <a:cs typeface="Calibri" panose="020F0502020204030204" pitchFamily="34" charset="0"/>
            </a:endParaRPr>
          </a:p>
          <a:p>
            <a:pPr marL="800100" lvl="1" indent="-342900">
              <a:buFont typeface="Wingdings" panose="05000000000000000000" pitchFamily="2" charset="2"/>
              <a:buChar char="Ø"/>
            </a:pPr>
            <a:r>
              <a:rPr lang="fr-CA" sz="2400" dirty="0">
                <a:latin typeface="Calibri" panose="020F0502020204030204" pitchFamily="34" charset="0"/>
                <a:cs typeface="Calibri" panose="020F0502020204030204" pitchFamily="34" charset="0"/>
              </a:rPr>
              <a:t>Publication en mai et en septembre au babillard de SADLDI ;</a:t>
            </a:r>
          </a:p>
          <a:p>
            <a:pPr marL="800100" lvl="1" indent="-342900">
              <a:buFont typeface="Wingdings" panose="05000000000000000000" pitchFamily="2" charset="2"/>
              <a:buChar char="Ø"/>
            </a:pPr>
            <a:endParaRPr lang="fr-CA" sz="2400" dirty="0">
              <a:solidFill>
                <a:schemeClr val="tx1"/>
              </a:solidFill>
              <a:latin typeface="Calibri" panose="020F0502020204030204" pitchFamily="34" charset="0"/>
              <a:cs typeface="Calibri" panose="020F0502020204030204" pitchFamily="34" charset="0"/>
            </a:endParaRPr>
          </a:p>
          <a:p>
            <a:pPr marL="800100" lvl="1" indent="-342900">
              <a:buFont typeface="Wingdings" panose="05000000000000000000" pitchFamily="2" charset="2"/>
              <a:buChar char="Ø"/>
            </a:pPr>
            <a:r>
              <a:rPr lang="fr-CA" sz="2400" dirty="0">
                <a:latin typeface="Calibri" panose="020F0502020204030204" pitchFamily="34" charset="0"/>
                <a:cs typeface="Calibri" panose="020F0502020204030204" pitchFamily="34" charset="0"/>
              </a:rPr>
              <a:t>Mise à jour de notre site web. </a:t>
            </a:r>
          </a:p>
        </p:txBody>
      </p:sp>
      <p:pic>
        <p:nvPicPr>
          <p:cNvPr id="6" name="Image 5">
            <a:extLst>
              <a:ext uri="{FF2B5EF4-FFF2-40B4-BE49-F238E27FC236}">
                <a16:creationId xmlns:a16="http://schemas.microsoft.com/office/drawing/2014/main" id="{0E7862D7-B6CB-1A59-21EF-49BA6D00C9FD}"/>
              </a:ext>
            </a:extLst>
          </p:cNvPr>
          <p:cNvPicPr>
            <a:picLocks noChangeAspect="1"/>
          </p:cNvPicPr>
          <p:nvPr/>
        </p:nvPicPr>
        <p:blipFill>
          <a:blip r:embed="rId2"/>
          <a:stretch>
            <a:fillRect/>
          </a:stretch>
        </p:blipFill>
        <p:spPr>
          <a:xfrm>
            <a:off x="9888481" y="5963478"/>
            <a:ext cx="2192267" cy="804076"/>
          </a:xfrm>
          <a:prstGeom prst="rect">
            <a:avLst/>
          </a:prstGeom>
        </p:spPr>
      </p:pic>
    </p:spTree>
    <p:extLst>
      <p:ext uri="{BB962C8B-B14F-4D97-AF65-F5344CB8AC3E}">
        <p14:creationId xmlns:p14="http://schemas.microsoft.com/office/powerpoint/2010/main" val="8614446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64000"/>
                <a:lumMod val="88000"/>
              </a:schemeClr>
            </a:gs>
          </a:gsLst>
          <a:lin ang="5400000" scaled="0"/>
        </a:gradFill>
        <a:effectLst/>
      </p:bgPr>
    </p:bg>
    <p:spTree>
      <p:nvGrpSpPr>
        <p:cNvPr id="1" name="">
          <a:extLst>
            <a:ext uri="{FF2B5EF4-FFF2-40B4-BE49-F238E27FC236}">
              <a16:creationId xmlns:a16="http://schemas.microsoft.com/office/drawing/2014/main" id="{8C5FD492-5F8A-E159-2166-6C94D17D638C}"/>
            </a:ext>
          </a:extLst>
        </p:cNvPr>
        <p:cNvGrpSpPr/>
        <p:nvPr/>
      </p:nvGrpSpPr>
      <p:grpSpPr>
        <a:xfrm>
          <a:off x="0" y="0"/>
          <a:ext cx="0" cy="0"/>
          <a:chOff x="0" y="0"/>
          <a:chExt cx="0" cy="0"/>
        </a:xfrm>
      </p:grpSpPr>
      <p:sp>
        <p:nvSpPr>
          <p:cNvPr id="5" name="Titre 1">
            <a:extLst>
              <a:ext uri="{FF2B5EF4-FFF2-40B4-BE49-F238E27FC236}">
                <a16:creationId xmlns:a16="http://schemas.microsoft.com/office/drawing/2014/main" id="{F57E6C42-DC15-6120-82C1-67527BEAC7BD}"/>
              </a:ext>
            </a:extLst>
          </p:cNvPr>
          <p:cNvSpPr txBox="1">
            <a:spLocks/>
          </p:cNvSpPr>
          <p:nvPr/>
        </p:nvSpPr>
        <p:spPr>
          <a:xfrm>
            <a:off x="913774" y="727588"/>
            <a:ext cx="10364451" cy="521110"/>
          </a:xfrm>
          <a:prstGeom prst="rect">
            <a:avLst/>
          </a:prstGeom>
        </p:spPr>
        <p:txBody>
          <a:bodyPr>
            <a:normAutofit fontScale="90000" lnSpcReduction="10000"/>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fr-CA" sz="3600" dirty="0"/>
              <a:t>Activités et actions en 2025</a:t>
            </a:r>
            <a:endParaRPr lang="fr-CA" dirty="0"/>
          </a:p>
        </p:txBody>
      </p:sp>
      <p:sp>
        <p:nvSpPr>
          <p:cNvPr id="4" name="ZoneTexte 3">
            <a:extLst>
              <a:ext uri="{FF2B5EF4-FFF2-40B4-BE49-F238E27FC236}">
                <a16:creationId xmlns:a16="http://schemas.microsoft.com/office/drawing/2014/main" id="{99D4BCBD-5633-10C3-6371-D004FFFBA577}"/>
              </a:ext>
            </a:extLst>
          </p:cNvPr>
          <p:cNvSpPr txBox="1"/>
          <p:nvPr/>
        </p:nvSpPr>
        <p:spPr>
          <a:xfrm>
            <a:off x="1558456" y="1428491"/>
            <a:ext cx="9286523" cy="5632311"/>
          </a:xfrm>
          <a:prstGeom prst="rect">
            <a:avLst/>
          </a:prstGeom>
          <a:noFill/>
        </p:spPr>
        <p:txBody>
          <a:bodyPr wrap="square">
            <a:spAutoFit/>
          </a:bodyPr>
          <a:lstStyle/>
          <a:p>
            <a:r>
              <a:rPr lang="fr-CA" sz="2800" dirty="0">
                <a:solidFill>
                  <a:schemeClr val="tx1"/>
                </a:solidFill>
                <a:latin typeface="Calibri" panose="020F0502020204030204" pitchFamily="34" charset="0"/>
                <a:cs typeface="Calibri" panose="020F0502020204030204" pitchFamily="34" charset="0"/>
              </a:rPr>
              <a:t>	RSVL (Réseau de surveillance volontaire des lacs)</a:t>
            </a:r>
          </a:p>
          <a:p>
            <a:endParaRPr lang="fr-CA" sz="2800" dirty="0">
              <a:latin typeface="Calibri" panose="020F0502020204030204" pitchFamily="34" charset="0"/>
              <a:cs typeface="Calibri" panose="020F0502020204030204" pitchFamily="34" charset="0"/>
            </a:endParaRPr>
          </a:p>
          <a:p>
            <a:pPr marL="457200" indent="-457200" algn="l">
              <a:buFont typeface="Arial" panose="020B0604020202020204" pitchFamily="34" charset="0"/>
              <a:buChar char="•"/>
            </a:pPr>
            <a:r>
              <a:rPr lang="fr-CA" sz="2000" dirty="0">
                <a:solidFill>
                  <a:schemeClr val="tx1"/>
                </a:solidFill>
                <a:latin typeface="Calibri" panose="020F0502020204030204" pitchFamily="34" charset="0"/>
                <a:cs typeface="Calibri" panose="020F0502020204030204" pitchFamily="34" charset="0"/>
              </a:rPr>
              <a:t>10 tests de transparence ont été réalisés entre juin et septembre afin d’établir le niveau de la transparence de l’eau ;</a:t>
            </a:r>
          </a:p>
          <a:p>
            <a:pPr marL="457200" indent="-457200" algn="l">
              <a:buFont typeface="Arial" panose="020B0604020202020204" pitchFamily="34" charset="0"/>
              <a:buChar char="•"/>
            </a:pPr>
            <a:endParaRPr lang="fr-CA" sz="2000" dirty="0">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r>
              <a:rPr lang="fr-CA" sz="2000" dirty="0">
                <a:solidFill>
                  <a:schemeClr val="tx1"/>
                </a:solidFill>
                <a:latin typeface="Calibri" panose="020F0502020204030204" pitchFamily="34" charset="0"/>
                <a:cs typeface="Calibri" panose="020F0502020204030204" pitchFamily="34" charset="0"/>
              </a:rPr>
              <a:t>En août 2025, la transparence a été supérieure à la moyenne avec un niveau de </a:t>
            </a:r>
            <a:r>
              <a:rPr lang="fr-CA" sz="2000" dirty="0">
                <a:latin typeface="Calibri" panose="020F0502020204030204" pitchFamily="34" charset="0"/>
                <a:cs typeface="Calibri" panose="020F0502020204030204" pitchFamily="34" charset="0"/>
              </a:rPr>
              <a:t>5 mètres et plus ;</a:t>
            </a:r>
            <a:endParaRPr lang="fr-CA" sz="2000" dirty="0">
              <a:solidFill>
                <a:schemeClr val="tx1"/>
              </a:solidFill>
              <a:latin typeface="Calibri" panose="020F0502020204030204" pitchFamily="34" charset="0"/>
              <a:cs typeface="Calibri" panose="020F0502020204030204" pitchFamily="34" charset="0"/>
            </a:endParaRPr>
          </a:p>
          <a:p>
            <a:pPr algn="l"/>
            <a:endParaRPr lang="fr-CA" sz="2000" dirty="0">
              <a:latin typeface="Calibri" panose="020F0502020204030204" pitchFamily="34" charset="0"/>
              <a:cs typeface="Calibri" panose="020F0502020204030204" pitchFamily="34" charset="0"/>
            </a:endParaRPr>
          </a:p>
          <a:p>
            <a:pPr marL="457200" indent="-457200" algn="l">
              <a:buFont typeface="Arial" panose="020B0604020202020204" pitchFamily="34" charset="0"/>
              <a:buChar char="•"/>
            </a:pPr>
            <a:r>
              <a:rPr lang="fr-CA" sz="2000" dirty="0">
                <a:latin typeface="Calibri" panose="020F0502020204030204" pitchFamily="34" charset="0"/>
                <a:cs typeface="Calibri" panose="020F0502020204030204" pitchFamily="34" charset="0"/>
              </a:rPr>
              <a:t>R</a:t>
            </a:r>
            <a:r>
              <a:rPr lang="fr-CA" sz="2000" dirty="0">
                <a:solidFill>
                  <a:schemeClr val="tx1"/>
                </a:solidFill>
                <a:latin typeface="Calibri" panose="020F0502020204030204" pitchFamily="34" charset="0"/>
                <a:cs typeface="Calibri" panose="020F0502020204030204" pitchFamily="34" charset="0"/>
              </a:rPr>
              <a:t>ésultats à l’adresse suivante : </a:t>
            </a:r>
            <a:r>
              <a:rPr lang="fr-CA" sz="2000" dirty="0">
                <a:latin typeface="Calibri" panose="020F0502020204030204" pitchFamily="34" charset="0"/>
                <a:cs typeface="Calibri" panose="020F0502020204030204" pitchFamily="34" charset="0"/>
                <a:hlinkClick r:id="rId2"/>
              </a:rPr>
              <a:t>https://www.environnement.gouv.qc.ca/eau/rsvl/relais/rsvl_details.asp?fiche=29</a:t>
            </a:r>
            <a:r>
              <a:rPr lang="fr-CA" sz="2000" dirty="0">
                <a:solidFill>
                  <a:schemeClr val="tx1"/>
                </a:solidFill>
                <a:latin typeface="Calibri" panose="020F0502020204030204" pitchFamily="34" charset="0"/>
                <a:cs typeface="Calibri" panose="020F0502020204030204" pitchFamily="34" charset="0"/>
              </a:rPr>
              <a:t> ;</a:t>
            </a:r>
          </a:p>
          <a:p>
            <a:pPr algn="l"/>
            <a:endParaRPr lang="fr-CA" sz="2000" dirty="0">
              <a:solidFill>
                <a:schemeClr val="tx1"/>
              </a:solidFill>
              <a:latin typeface="Calibri" panose="020F0502020204030204" pitchFamily="34" charset="0"/>
              <a:cs typeface="Calibri" panose="020F0502020204030204" pitchFamily="34" charset="0"/>
            </a:endParaRPr>
          </a:p>
          <a:p>
            <a:pPr marL="457200" indent="-457200" algn="l">
              <a:buFont typeface="Arial" panose="020B0604020202020204" pitchFamily="34" charset="0"/>
              <a:buChar char="•"/>
            </a:pPr>
            <a:r>
              <a:rPr lang="fr-CA" sz="2000" dirty="0">
                <a:solidFill>
                  <a:schemeClr val="tx1"/>
                </a:solidFill>
                <a:latin typeface="Calibri" panose="020F0502020204030204" pitchFamily="34" charset="0"/>
                <a:cs typeface="Calibri" panose="020F0502020204030204" pitchFamily="34" charset="0"/>
              </a:rPr>
              <a:t>Merci à </a:t>
            </a:r>
            <a:r>
              <a:rPr lang="fr-CA" sz="2000" dirty="0">
                <a:latin typeface="Calibri" panose="020F0502020204030204" pitchFamily="34" charset="0"/>
                <a:cs typeface="Calibri" panose="020F0502020204030204" pitchFamily="34" charset="0"/>
              </a:rPr>
              <a:t>G</a:t>
            </a:r>
            <a:r>
              <a:rPr lang="fr-CA" sz="2000" dirty="0">
                <a:solidFill>
                  <a:schemeClr val="tx1"/>
                </a:solidFill>
                <a:latin typeface="Calibri" panose="020F0502020204030204" pitchFamily="34" charset="0"/>
                <a:cs typeface="Calibri" panose="020F0502020204030204" pitchFamily="34" charset="0"/>
              </a:rPr>
              <a:t>uylaine </a:t>
            </a:r>
            <a:r>
              <a:rPr lang="fr-CA" sz="2000" dirty="0" err="1">
                <a:latin typeface="Calibri" panose="020F0502020204030204" pitchFamily="34" charset="0"/>
                <a:cs typeface="Calibri" panose="020F0502020204030204" pitchFamily="34" charset="0"/>
              </a:rPr>
              <a:t>A</a:t>
            </a:r>
            <a:r>
              <a:rPr lang="fr-CA" sz="2000" dirty="0" err="1">
                <a:solidFill>
                  <a:schemeClr val="tx1"/>
                </a:solidFill>
                <a:latin typeface="Calibri" panose="020F0502020204030204" pitchFamily="34" charset="0"/>
                <a:cs typeface="Calibri" panose="020F0502020204030204" pitchFamily="34" charset="0"/>
              </a:rPr>
              <a:t>lie</a:t>
            </a:r>
            <a:r>
              <a:rPr lang="fr-CA" sz="2000" dirty="0">
                <a:solidFill>
                  <a:schemeClr val="tx1"/>
                </a:solidFill>
                <a:latin typeface="Calibri" panose="020F0502020204030204" pitchFamily="34" charset="0"/>
                <a:cs typeface="Calibri" panose="020F0502020204030204" pitchFamily="34" charset="0"/>
              </a:rPr>
              <a:t>, responsable de ce comité et à Serge Grenier pour sa participation.</a:t>
            </a:r>
          </a:p>
          <a:p>
            <a:pPr marL="914400" lvl="1" indent="-457200">
              <a:buFont typeface="Wingdings" panose="05000000000000000000" pitchFamily="2" charset="2"/>
              <a:buChar char="Ø"/>
            </a:pPr>
            <a:endParaRPr lang="fr-CA" sz="2800" dirty="0">
              <a:solidFill>
                <a:schemeClr val="tx1"/>
              </a:solidFill>
              <a:latin typeface="Calibri" panose="020F0502020204030204" pitchFamily="34" charset="0"/>
              <a:cs typeface="Calibri" panose="020F0502020204030204" pitchFamily="34" charset="0"/>
            </a:endParaRPr>
          </a:p>
          <a:p>
            <a:endParaRPr lang="fr-CA" sz="2800" dirty="0">
              <a:latin typeface="Calibri" panose="020F0502020204030204" pitchFamily="34" charset="0"/>
              <a:cs typeface="Calibri" panose="020F0502020204030204" pitchFamily="34" charset="0"/>
            </a:endParaRPr>
          </a:p>
          <a:p>
            <a:pPr marL="914400" lvl="1" indent="-457200">
              <a:buFont typeface="Wingdings" panose="05000000000000000000" pitchFamily="2" charset="2"/>
              <a:buChar char="Ø"/>
            </a:pPr>
            <a:endParaRPr lang="fr-CA" sz="2800" dirty="0">
              <a:solidFill>
                <a:schemeClr val="tx1"/>
              </a:solidFill>
              <a:latin typeface="Calibri" panose="020F0502020204030204" pitchFamily="34" charset="0"/>
              <a:cs typeface="Calibri" panose="020F0502020204030204" pitchFamily="34" charset="0"/>
            </a:endParaRPr>
          </a:p>
        </p:txBody>
      </p:sp>
      <p:pic>
        <p:nvPicPr>
          <p:cNvPr id="6" name="Image 5">
            <a:extLst>
              <a:ext uri="{FF2B5EF4-FFF2-40B4-BE49-F238E27FC236}">
                <a16:creationId xmlns:a16="http://schemas.microsoft.com/office/drawing/2014/main" id="{1BA493EB-C1B7-5A9A-B87D-EB4251C1FA41}"/>
              </a:ext>
            </a:extLst>
          </p:cNvPr>
          <p:cNvPicPr>
            <a:picLocks noChangeAspect="1"/>
          </p:cNvPicPr>
          <p:nvPr/>
        </p:nvPicPr>
        <p:blipFill>
          <a:blip r:embed="rId3"/>
          <a:stretch>
            <a:fillRect/>
          </a:stretch>
        </p:blipFill>
        <p:spPr>
          <a:xfrm>
            <a:off x="9837337" y="5963478"/>
            <a:ext cx="2192267" cy="804076"/>
          </a:xfrm>
          <a:prstGeom prst="rect">
            <a:avLst/>
          </a:prstGeom>
        </p:spPr>
      </p:pic>
    </p:spTree>
    <p:extLst>
      <p:ext uri="{BB962C8B-B14F-4D97-AF65-F5344CB8AC3E}">
        <p14:creationId xmlns:p14="http://schemas.microsoft.com/office/powerpoint/2010/main" val="27250203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64000"/>
                <a:lumMod val="88000"/>
              </a:schemeClr>
            </a:gs>
          </a:gsLst>
          <a:lin ang="5400000" scaled="0"/>
        </a:gradFill>
        <a:effectLst/>
      </p:bgPr>
    </p:bg>
    <p:spTree>
      <p:nvGrpSpPr>
        <p:cNvPr id="1" name="">
          <a:extLst>
            <a:ext uri="{FF2B5EF4-FFF2-40B4-BE49-F238E27FC236}">
              <a16:creationId xmlns:a16="http://schemas.microsoft.com/office/drawing/2014/main" id="{F3F6B3D9-534F-B23A-4B2E-DDF4B6E580EA}"/>
            </a:ext>
          </a:extLst>
        </p:cNvPr>
        <p:cNvGrpSpPr/>
        <p:nvPr/>
      </p:nvGrpSpPr>
      <p:grpSpPr>
        <a:xfrm>
          <a:off x="0" y="0"/>
          <a:ext cx="0" cy="0"/>
          <a:chOff x="0" y="0"/>
          <a:chExt cx="0" cy="0"/>
        </a:xfrm>
      </p:grpSpPr>
      <p:pic>
        <p:nvPicPr>
          <p:cNvPr id="6" name="Image 5">
            <a:extLst>
              <a:ext uri="{FF2B5EF4-FFF2-40B4-BE49-F238E27FC236}">
                <a16:creationId xmlns:a16="http://schemas.microsoft.com/office/drawing/2014/main" id="{62D2072D-9CF3-2BB1-5895-06CB4972458B}"/>
              </a:ext>
            </a:extLst>
          </p:cNvPr>
          <p:cNvPicPr>
            <a:picLocks noChangeAspect="1"/>
          </p:cNvPicPr>
          <p:nvPr/>
        </p:nvPicPr>
        <p:blipFill>
          <a:blip r:embed="rId2"/>
          <a:stretch>
            <a:fillRect/>
          </a:stretch>
        </p:blipFill>
        <p:spPr>
          <a:xfrm>
            <a:off x="9837337" y="5963478"/>
            <a:ext cx="2192267" cy="804076"/>
          </a:xfrm>
          <a:prstGeom prst="rect">
            <a:avLst/>
          </a:prstGeom>
        </p:spPr>
      </p:pic>
      <p:pic>
        <p:nvPicPr>
          <p:cNvPr id="3" name="Image 2">
            <a:extLst>
              <a:ext uri="{FF2B5EF4-FFF2-40B4-BE49-F238E27FC236}">
                <a16:creationId xmlns:a16="http://schemas.microsoft.com/office/drawing/2014/main" id="{A6060305-7CFF-1DEE-8F6A-7FAEBA1AF631}"/>
              </a:ext>
            </a:extLst>
          </p:cNvPr>
          <p:cNvPicPr>
            <a:picLocks noChangeAspect="1"/>
          </p:cNvPicPr>
          <p:nvPr/>
        </p:nvPicPr>
        <p:blipFill>
          <a:blip r:embed="rId3"/>
          <a:stretch>
            <a:fillRect/>
          </a:stretch>
        </p:blipFill>
        <p:spPr>
          <a:xfrm>
            <a:off x="6048375" y="3381375"/>
            <a:ext cx="95250" cy="95250"/>
          </a:xfrm>
          <a:prstGeom prst="rect">
            <a:avLst/>
          </a:prstGeom>
        </p:spPr>
      </p:pic>
      <p:pic>
        <p:nvPicPr>
          <p:cNvPr id="8" name="Image 7">
            <a:extLst>
              <a:ext uri="{FF2B5EF4-FFF2-40B4-BE49-F238E27FC236}">
                <a16:creationId xmlns:a16="http://schemas.microsoft.com/office/drawing/2014/main" id="{127A5B2A-6A3E-3B79-DD67-890533A2C72E}"/>
              </a:ext>
            </a:extLst>
          </p:cNvPr>
          <p:cNvPicPr>
            <a:picLocks noChangeAspect="1"/>
          </p:cNvPicPr>
          <p:nvPr/>
        </p:nvPicPr>
        <p:blipFill>
          <a:blip r:embed="rId4"/>
          <a:stretch>
            <a:fillRect/>
          </a:stretch>
        </p:blipFill>
        <p:spPr>
          <a:xfrm>
            <a:off x="2112696" y="631587"/>
            <a:ext cx="7293696" cy="6042230"/>
          </a:xfrm>
          <a:prstGeom prst="rect">
            <a:avLst/>
          </a:prstGeom>
        </p:spPr>
      </p:pic>
    </p:spTree>
    <p:extLst>
      <p:ext uri="{BB962C8B-B14F-4D97-AF65-F5344CB8AC3E}">
        <p14:creationId xmlns:p14="http://schemas.microsoft.com/office/powerpoint/2010/main" val="1476568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64000"/>
                <a:lumMod val="88000"/>
              </a:schemeClr>
            </a:gs>
          </a:gsLst>
          <a:lin ang="5400000" scaled="0"/>
        </a:gradFill>
        <a:effectLst/>
      </p:bgPr>
    </p:bg>
    <p:spTree>
      <p:nvGrpSpPr>
        <p:cNvPr id="1" name=""/>
        <p:cNvGrpSpPr/>
        <p:nvPr/>
      </p:nvGrpSpPr>
      <p:grpSpPr>
        <a:xfrm>
          <a:off x="0" y="0"/>
          <a:ext cx="0" cy="0"/>
          <a:chOff x="0" y="0"/>
          <a:chExt cx="0" cy="0"/>
        </a:xfrm>
      </p:grpSpPr>
      <p:sp>
        <p:nvSpPr>
          <p:cNvPr id="5" name="Titre 1">
            <a:extLst>
              <a:ext uri="{FF2B5EF4-FFF2-40B4-BE49-F238E27FC236}">
                <a16:creationId xmlns:a16="http://schemas.microsoft.com/office/drawing/2014/main" id="{45E0CEE6-78B8-2A24-C19A-F516FD667F40}"/>
              </a:ext>
            </a:extLst>
          </p:cNvPr>
          <p:cNvSpPr txBox="1">
            <a:spLocks/>
          </p:cNvSpPr>
          <p:nvPr/>
        </p:nvSpPr>
        <p:spPr>
          <a:xfrm>
            <a:off x="913774" y="727587"/>
            <a:ext cx="10364451" cy="1045139"/>
          </a:xfrm>
          <a:prstGeom prst="rect">
            <a:avLst/>
          </a:prstGeom>
        </p:spPr>
        <p:txBody>
          <a:bodyPr>
            <a:normAutofit fontScale="97500"/>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fr-CA" sz="3600" dirty="0"/>
              <a:t>RSVL et les prises d’échantillons</a:t>
            </a:r>
            <a:endParaRPr lang="fr-CA" dirty="0"/>
          </a:p>
        </p:txBody>
      </p:sp>
      <p:pic>
        <p:nvPicPr>
          <p:cNvPr id="3" name="Image 2">
            <a:extLst>
              <a:ext uri="{FF2B5EF4-FFF2-40B4-BE49-F238E27FC236}">
                <a16:creationId xmlns:a16="http://schemas.microsoft.com/office/drawing/2014/main" id="{3E121D7C-BC11-17EC-F86F-B5BBFBBA28D8}"/>
              </a:ext>
            </a:extLst>
          </p:cNvPr>
          <p:cNvPicPr>
            <a:picLocks noChangeAspect="1"/>
          </p:cNvPicPr>
          <p:nvPr/>
        </p:nvPicPr>
        <p:blipFill>
          <a:blip r:embed="rId2"/>
          <a:stretch>
            <a:fillRect/>
          </a:stretch>
        </p:blipFill>
        <p:spPr>
          <a:xfrm>
            <a:off x="3557578" y="1361209"/>
            <a:ext cx="4881492" cy="5016731"/>
          </a:xfrm>
          <a:prstGeom prst="rect">
            <a:avLst/>
          </a:prstGeom>
        </p:spPr>
      </p:pic>
      <p:pic>
        <p:nvPicPr>
          <p:cNvPr id="6" name="Image 5">
            <a:extLst>
              <a:ext uri="{FF2B5EF4-FFF2-40B4-BE49-F238E27FC236}">
                <a16:creationId xmlns:a16="http://schemas.microsoft.com/office/drawing/2014/main" id="{6F4F2891-6569-0C85-08EF-41AB61612B37}"/>
              </a:ext>
            </a:extLst>
          </p:cNvPr>
          <p:cNvPicPr>
            <a:picLocks noChangeAspect="1"/>
          </p:cNvPicPr>
          <p:nvPr/>
        </p:nvPicPr>
        <p:blipFill>
          <a:blip r:embed="rId3"/>
          <a:stretch>
            <a:fillRect/>
          </a:stretch>
        </p:blipFill>
        <p:spPr>
          <a:xfrm>
            <a:off x="9888481" y="5975902"/>
            <a:ext cx="2192267" cy="804076"/>
          </a:xfrm>
          <a:prstGeom prst="rect">
            <a:avLst/>
          </a:prstGeom>
        </p:spPr>
      </p:pic>
    </p:spTree>
    <p:extLst>
      <p:ext uri="{BB962C8B-B14F-4D97-AF65-F5344CB8AC3E}">
        <p14:creationId xmlns:p14="http://schemas.microsoft.com/office/powerpoint/2010/main" val="18109515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64000"/>
                <a:lumMod val="88000"/>
              </a:schemeClr>
            </a:gs>
          </a:gsLst>
          <a:lin ang="5400000" scaled="0"/>
        </a:gradFill>
        <a:effectLst/>
      </p:bgPr>
    </p:bg>
    <p:spTree>
      <p:nvGrpSpPr>
        <p:cNvPr id="1" name="">
          <a:extLst>
            <a:ext uri="{FF2B5EF4-FFF2-40B4-BE49-F238E27FC236}">
              <a16:creationId xmlns:a16="http://schemas.microsoft.com/office/drawing/2014/main" id="{76B092FA-DA37-FE1B-B324-91BAE5BF3867}"/>
            </a:ext>
          </a:extLst>
        </p:cNvPr>
        <p:cNvGrpSpPr/>
        <p:nvPr/>
      </p:nvGrpSpPr>
      <p:grpSpPr>
        <a:xfrm>
          <a:off x="0" y="0"/>
          <a:ext cx="0" cy="0"/>
          <a:chOff x="0" y="0"/>
          <a:chExt cx="0" cy="0"/>
        </a:xfrm>
      </p:grpSpPr>
      <p:sp>
        <p:nvSpPr>
          <p:cNvPr id="5" name="Titre 1">
            <a:extLst>
              <a:ext uri="{FF2B5EF4-FFF2-40B4-BE49-F238E27FC236}">
                <a16:creationId xmlns:a16="http://schemas.microsoft.com/office/drawing/2014/main" id="{CD877434-88FB-2D89-226A-CD0FEA2BAC20}"/>
              </a:ext>
            </a:extLst>
          </p:cNvPr>
          <p:cNvSpPr txBox="1">
            <a:spLocks/>
          </p:cNvSpPr>
          <p:nvPr/>
        </p:nvSpPr>
        <p:spPr>
          <a:xfrm>
            <a:off x="913774" y="727588"/>
            <a:ext cx="10364451" cy="521110"/>
          </a:xfrm>
          <a:prstGeom prst="rect">
            <a:avLst/>
          </a:prstGeom>
        </p:spPr>
        <p:txBody>
          <a:bodyPr>
            <a:normAutofit fontScale="90000" lnSpcReduction="10000"/>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fr-CA" sz="3600" dirty="0"/>
              <a:t>Activités et actions en 2025-2026</a:t>
            </a:r>
            <a:endParaRPr lang="fr-CA" dirty="0"/>
          </a:p>
        </p:txBody>
      </p:sp>
      <p:sp>
        <p:nvSpPr>
          <p:cNvPr id="4" name="ZoneTexte 3">
            <a:extLst>
              <a:ext uri="{FF2B5EF4-FFF2-40B4-BE49-F238E27FC236}">
                <a16:creationId xmlns:a16="http://schemas.microsoft.com/office/drawing/2014/main" id="{04FE98C5-72A1-73F7-CF44-4F7C8EB1F510}"/>
              </a:ext>
            </a:extLst>
          </p:cNvPr>
          <p:cNvSpPr txBox="1"/>
          <p:nvPr/>
        </p:nvSpPr>
        <p:spPr>
          <a:xfrm>
            <a:off x="1350536" y="1337619"/>
            <a:ext cx="10364451" cy="4801314"/>
          </a:xfrm>
          <a:prstGeom prst="rect">
            <a:avLst/>
          </a:prstGeom>
          <a:noFill/>
        </p:spPr>
        <p:txBody>
          <a:bodyPr wrap="square">
            <a:spAutoFit/>
          </a:bodyPr>
          <a:lstStyle/>
          <a:p>
            <a:pPr lvl="2"/>
            <a:r>
              <a:rPr lang="fr-CA" sz="2400" dirty="0"/>
              <a:t>LUTTE DU MYRIOPHYLLE À ÉPIS ET AUTRES ESPÈCES EXOTIQUES ENVAHISSANTES </a:t>
            </a:r>
            <a:r>
              <a:rPr lang="fr-CA" dirty="0"/>
              <a:t>:</a:t>
            </a:r>
          </a:p>
          <a:p>
            <a:pPr lvl="2"/>
            <a:r>
              <a:rPr lang="fr-CA" dirty="0"/>
              <a:t> </a:t>
            </a:r>
            <a:endParaRPr lang="fr-CA" dirty="0">
              <a:solidFill>
                <a:schemeClr val="tx1"/>
              </a:solidFill>
              <a:latin typeface="Calibri" panose="020F0502020204030204" pitchFamily="34" charset="0"/>
              <a:cs typeface="Calibri" panose="020F0502020204030204" pitchFamily="34" charset="0"/>
            </a:endParaRPr>
          </a:p>
          <a:p>
            <a:pPr marL="1257300" lvl="2" indent="-342900">
              <a:buFont typeface="Wingdings" panose="05000000000000000000" pitchFamily="2" charset="2"/>
              <a:buChar char="Ø"/>
            </a:pPr>
            <a:r>
              <a:rPr lang="fr-CA" sz="2000" dirty="0">
                <a:latin typeface="Calibri" panose="020F0502020204030204" pitchFamily="34" charset="0"/>
                <a:cs typeface="Calibri" panose="020F0502020204030204" pitchFamily="34" charset="0"/>
              </a:rPr>
              <a:t>Plusieurs heures à naviguer sur le lac, à rechercher les herbiers de myriophylle à épis, à évaluer leur étendue et à repositionner les bouées.</a:t>
            </a:r>
          </a:p>
          <a:p>
            <a:pPr marL="1257300" lvl="2" indent="-342900">
              <a:buFont typeface="Wingdings" panose="05000000000000000000" pitchFamily="2" charset="2"/>
              <a:buChar char="Ø"/>
            </a:pPr>
            <a:endParaRPr lang="fr-CA" sz="2000" dirty="0">
              <a:latin typeface="Calibri" panose="020F0502020204030204" pitchFamily="34" charset="0"/>
              <a:cs typeface="Calibri" panose="020F0502020204030204" pitchFamily="34" charset="0"/>
            </a:endParaRPr>
          </a:p>
          <a:p>
            <a:pPr marL="1257300" lvl="2" indent="-342900">
              <a:buFont typeface="Wingdings" panose="05000000000000000000" pitchFamily="2" charset="2"/>
              <a:buChar char="Ø"/>
            </a:pPr>
            <a:endParaRPr lang="fr-CA" sz="2000" dirty="0">
              <a:latin typeface="Calibri" panose="020F0502020204030204" pitchFamily="34" charset="0"/>
              <a:cs typeface="Calibri" panose="020F0502020204030204" pitchFamily="34" charset="0"/>
            </a:endParaRPr>
          </a:p>
          <a:p>
            <a:pPr lvl="2"/>
            <a:endParaRPr lang="fr-CA" sz="2000" dirty="0">
              <a:latin typeface="Calibri" panose="020F0502020204030204" pitchFamily="34" charset="0"/>
              <a:cs typeface="Calibri" panose="020F0502020204030204" pitchFamily="34" charset="0"/>
            </a:endParaRPr>
          </a:p>
          <a:p>
            <a:pPr marL="1257300" lvl="2" indent="-342900">
              <a:buFont typeface="Wingdings" panose="05000000000000000000" pitchFamily="2" charset="2"/>
              <a:buChar char="Ø"/>
            </a:pPr>
            <a:endParaRPr lang="fr-CA" sz="2000" dirty="0">
              <a:latin typeface="Calibri" panose="020F0502020204030204" pitchFamily="34" charset="0"/>
              <a:cs typeface="Calibri" panose="020F0502020204030204" pitchFamily="34" charset="0"/>
            </a:endParaRPr>
          </a:p>
          <a:p>
            <a:pPr lvl="2"/>
            <a:endParaRPr lang="fr-CA" sz="2000" dirty="0">
              <a:latin typeface="Calibri" panose="020F0502020204030204" pitchFamily="34" charset="0"/>
              <a:cs typeface="Calibri" panose="020F0502020204030204" pitchFamily="34" charset="0"/>
            </a:endParaRPr>
          </a:p>
          <a:p>
            <a:pPr lvl="2"/>
            <a:endParaRPr lang="fr-CA" sz="2000" dirty="0">
              <a:solidFill>
                <a:schemeClr val="tx1"/>
              </a:solidFill>
              <a:latin typeface="Calibri" panose="020F0502020204030204" pitchFamily="34" charset="0"/>
              <a:cs typeface="Calibri" panose="020F0502020204030204" pitchFamily="34" charset="0"/>
            </a:endParaRPr>
          </a:p>
          <a:p>
            <a:pPr marL="1200150" lvl="2" indent="-285750">
              <a:buFont typeface="Wingdings" panose="05000000000000000000" pitchFamily="2" charset="2"/>
              <a:buChar char="Ø"/>
            </a:pPr>
            <a:endParaRPr lang="fr-CA" sz="2000" dirty="0">
              <a:latin typeface="Calibri" panose="020F0502020204030204" pitchFamily="34" charset="0"/>
              <a:cs typeface="Calibri" panose="020F0502020204030204" pitchFamily="34" charset="0"/>
            </a:endParaRPr>
          </a:p>
          <a:p>
            <a:pPr marL="1200150" lvl="2" indent="-285750">
              <a:buFont typeface="Wingdings" panose="05000000000000000000" pitchFamily="2" charset="2"/>
              <a:buChar char="Ø"/>
            </a:pPr>
            <a:endParaRPr lang="fr-CA" sz="2000" dirty="0">
              <a:solidFill>
                <a:schemeClr val="tx1"/>
              </a:solidFill>
              <a:latin typeface="Calibri" panose="020F0502020204030204" pitchFamily="34" charset="0"/>
              <a:cs typeface="Calibri" panose="020F0502020204030204" pitchFamily="34" charset="0"/>
            </a:endParaRPr>
          </a:p>
          <a:p>
            <a:pPr lvl="2"/>
            <a:r>
              <a:rPr lang="fr-CA" sz="2000" dirty="0">
                <a:solidFill>
                  <a:schemeClr val="tx1"/>
                </a:solidFill>
                <a:latin typeface="Calibri" panose="020F0502020204030204" pitchFamily="34" charset="0"/>
                <a:cs typeface="Calibri" panose="020F0502020204030204" pitchFamily="34" charset="0"/>
              </a:rPr>
              <a:t>Merci à Guylaine Alie, responsable de ce comité, </a:t>
            </a:r>
            <a:r>
              <a:rPr lang="fr-CA" sz="2000" dirty="0">
                <a:latin typeface="Calibri" panose="020F0502020204030204" pitchFamily="34" charset="0"/>
                <a:cs typeface="Calibri" panose="020F0502020204030204" pitchFamily="34" charset="0"/>
              </a:rPr>
              <a:t>à Serge Grenier, Simon Constantineau </a:t>
            </a:r>
          </a:p>
          <a:p>
            <a:pPr lvl="2"/>
            <a:r>
              <a:rPr lang="fr-CA" sz="2000" dirty="0">
                <a:latin typeface="Calibri" panose="020F0502020204030204" pitchFamily="34" charset="0"/>
                <a:cs typeface="Calibri" panose="020F0502020204030204" pitchFamily="34" charset="0"/>
              </a:rPr>
              <a:t>et Benoît Bisaillon</a:t>
            </a:r>
            <a:endParaRPr lang="fr-CA" sz="2000" dirty="0">
              <a:solidFill>
                <a:schemeClr val="tx1"/>
              </a:solidFill>
              <a:latin typeface="Calibri" panose="020F0502020204030204" pitchFamily="34" charset="0"/>
              <a:cs typeface="Calibri" panose="020F0502020204030204" pitchFamily="34" charset="0"/>
            </a:endParaRPr>
          </a:p>
        </p:txBody>
      </p:sp>
      <p:pic>
        <p:nvPicPr>
          <p:cNvPr id="6" name="Image 5">
            <a:extLst>
              <a:ext uri="{FF2B5EF4-FFF2-40B4-BE49-F238E27FC236}">
                <a16:creationId xmlns:a16="http://schemas.microsoft.com/office/drawing/2014/main" id="{B29407DA-838B-FBED-7DE1-0D469ADBB1F2}"/>
              </a:ext>
            </a:extLst>
          </p:cNvPr>
          <p:cNvPicPr>
            <a:picLocks noChangeAspect="1"/>
          </p:cNvPicPr>
          <p:nvPr/>
        </p:nvPicPr>
        <p:blipFill>
          <a:blip r:embed="rId2"/>
          <a:stretch>
            <a:fillRect/>
          </a:stretch>
        </p:blipFill>
        <p:spPr>
          <a:xfrm>
            <a:off x="9867568" y="5976746"/>
            <a:ext cx="2221130" cy="814662"/>
          </a:xfrm>
          <a:prstGeom prst="rect">
            <a:avLst/>
          </a:prstGeom>
        </p:spPr>
      </p:pic>
      <p:pic>
        <p:nvPicPr>
          <p:cNvPr id="10" name="Image 9">
            <a:extLst>
              <a:ext uri="{FF2B5EF4-FFF2-40B4-BE49-F238E27FC236}">
                <a16:creationId xmlns:a16="http://schemas.microsoft.com/office/drawing/2014/main" id="{5DD598E7-EF91-3B27-BC31-61B1AA9E644B}"/>
              </a:ext>
            </a:extLst>
          </p:cNvPr>
          <p:cNvPicPr>
            <a:picLocks noChangeAspect="1"/>
          </p:cNvPicPr>
          <p:nvPr/>
        </p:nvPicPr>
        <p:blipFill>
          <a:blip r:embed="rId3"/>
          <a:stretch>
            <a:fillRect/>
          </a:stretch>
        </p:blipFill>
        <p:spPr>
          <a:xfrm>
            <a:off x="5999104" y="3176391"/>
            <a:ext cx="1588174" cy="2117566"/>
          </a:xfrm>
          <a:prstGeom prst="rect">
            <a:avLst/>
          </a:prstGeom>
        </p:spPr>
      </p:pic>
      <p:pic>
        <p:nvPicPr>
          <p:cNvPr id="12" name="Image 11">
            <a:extLst>
              <a:ext uri="{FF2B5EF4-FFF2-40B4-BE49-F238E27FC236}">
                <a16:creationId xmlns:a16="http://schemas.microsoft.com/office/drawing/2014/main" id="{DCC9290C-CD02-E5B8-B685-125468BB65A3}"/>
              </a:ext>
            </a:extLst>
          </p:cNvPr>
          <p:cNvPicPr>
            <a:picLocks noChangeAspect="1"/>
          </p:cNvPicPr>
          <p:nvPr/>
        </p:nvPicPr>
        <p:blipFill>
          <a:blip r:embed="rId4"/>
          <a:stretch>
            <a:fillRect/>
          </a:stretch>
        </p:blipFill>
        <p:spPr>
          <a:xfrm>
            <a:off x="2990906" y="3206286"/>
            <a:ext cx="2025425" cy="2057776"/>
          </a:xfrm>
          <a:prstGeom prst="rect">
            <a:avLst/>
          </a:prstGeom>
        </p:spPr>
      </p:pic>
      <p:pic>
        <p:nvPicPr>
          <p:cNvPr id="16" name="Image 15">
            <a:extLst>
              <a:ext uri="{FF2B5EF4-FFF2-40B4-BE49-F238E27FC236}">
                <a16:creationId xmlns:a16="http://schemas.microsoft.com/office/drawing/2014/main" id="{E18DD3BC-AD1F-B031-4D8B-8551690F4A30}"/>
              </a:ext>
            </a:extLst>
          </p:cNvPr>
          <p:cNvPicPr>
            <a:picLocks noChangeAspect="1"/>
          </p:cNvPicPr>
          <p:nvPr/>
        </p:nvPicPr>
        <p:blipFill>
          <a:blip r:embed="rId5"/>
          <a:stretch>
            <a:fillRect/>
          </a:stretch>
        </p:blipFill>
        <p:spPr>
          <a:xfrm>
            <a:off x="8625712" y="3182517"/>
            <a:ext cx="1622573" cy="2163430"/>
          </a:xfrm>
          <a:prstGeom prst="rect">
            <a:avLst/>
          </a:prstGeom>
        </p:spPr>
      </p:pic>
    </p:spTree>
    <p:extLst>
      <p:ext uri="{BB962C8B-B14F-4D97-AF65-F5344CB8AC3E}">
        <p14:creationId xmlns:p14="http://schemas.microsoft.com/office/powerpoint/2010/main" val="3133192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64000"/>
                <a:lumMod val="88000"/>
              </a:schemeClr>
            </a:gs>
          </a:gsLst>
          <a:lin ang="5400000" scaled="0"/>
        </a:gradFill>
        <a:effectLst/>
      </p:bgPr>
    </p:bg>
    <p:spTree>
      <p:nvGrpSpPr>
        <p:cNvPr id="1" name=""/>
        <p:cNvGrpSpPr/>
        <p:nvPr/>
      </p:nvGrpSpPr>
      <p:grpSpPr>
        <a:xfrm>
          <a:off x="0" y="0"/>
          <a:ext cx="0" cy="0"/>
          <a:chOff x="0" y="0"/>
          <a:chExt cx="0" cy="0"/>
        </a:xfrm>
      </p:grpSpPr>
      <p:sp>
        <p:nvSpPr>
          <p:cNvPr id="5" name="Titre 1">
            <a:extLst>
              <a:ext uri="{FF2B5EF4-FFF2-40B4-BE49-F238E27FC236}">
                <a16:creationId xmlns:a16="http://schemas.microsoft.com/office/drawing/2014/main" id="{45E0CEE6-78B8-2A24-C19A-F516FD667F40}"/>
              </a:ext>
            </a:extLst>
          </p:cNvPr>
          <p:cNvSpPr txBox="1">
            <a:spLocks/>
          </p:cNvSpPr>
          <p:nvPr/>
        </p:nvSpPr>
        <p:spPr>
          <a:xfrm>
            <a:off x="913774" y="727587"/>
            <a:ext cx="10364451" cy="1045139"/>
          </a:xfrm>
          <a:prstGeom prst="rect">
            <a:avLst/>
          </a:prstGeom>
        </p:spPr>
        <p:txBody>
          <a:bodyPr>
            <a:normAutofit fontScale="97500"/>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fr-CA" sz="3600" dirty="0"/>
              <a:t>Activités et actions en 2025-2026</a:t>
            </a:r>
            <a:endParaRPr lang="fr-CA" dirty="0"/>
          </a:p>
        </p:txBody>
      </p:sp>
      <p:sp>
        <p:nvSpPr>
          <p:cNvPr id="7" name="ZoneTexte 6">
            <a:extLst>
              <a:ext uri="{FF2B5EF4-FFF2-40B4-BE49-F238E27FC236}">
                <a16:creationId xmlns:a16="http://schemas.microsoft.com/office/drawing/2014/main" id="{02C1AB43-8494-A6C3-6AFE-3EE5653CB2EC}"/>
              </a:ext>
            </a:extLst>
          </p:cNvPr>
          <p:cNvSpPr txBox="1"/>
          <p:nvPr/>
        </p:nvSpPr>
        <p:spPr>
          <a:xfrm>
            <a:off x="1513841" y="1412240"/>
            <a:ext cx="9114830" cy="4216539"/>
          </a:xfrm>
          <a:prstGeom prst="rect">
            <a:avLst/>
          </a:prstGeom>
          <a:noFill/>
        </p:spPr>
        <p:txBody>
          <a:bodyPr wrap="square">
            <a:spAutoFit/>
          </a:bodyPr>
          <a:lstStyle/>
          <a:p>
            <a:r>
              <a:rPr lang="fr-CA" sz="2400" dirty="0">
                <a:latin typeface="Calibri" panose="020F0502020204030204" pitchFamily="34" charset="0"/>
                <a:cs typeface="Calibri" panose="020F0502020204030204" pitchFamily="34" charset="0"/>
              </a:rPr>
              <a:t>COMITÉ POISSON, ENSEMENCEMENT ET GESTION DU TOULADI :</a:t>
            </a:r>
          </a:p>
          <a:p>
            <a:pPr marL="1257300" lvl="2" indent="-342900">
              <a:buFont typeface="Wingdings" panose="05000000000000000000" pitchFamily="2" charset="2"/>
              <a:buChar char="Ø"/>
            </a:pPr>
            <a:endParaRPr lang="fr-CA" sz="2400" dirty="0">
              <a:latin typeface="Calibri" panose="020F0502020204030204" pitchFamily="34" charset="0"/>
              <a:cs typeface="Calibri" panose="020F0502020204030204" pitchFamily="34" charset="0"/>
            </a:endParaRPr>
          </a:p>
          <a:p>
            <a:pPr marL="800100" lvl="1" indent="-342900">
              <a:buFont typeface="Wingdings" panose="05000000000000000000" pitchFamily="2" charset="2"/>
              <a:buChar char="Ø"/>
            </a:pPr>
            <a:r>
              <a:rPr lang="fr-CA" sz="2000" dirty="0">
                <a:latin typeface="Calibri" panose="020F0502020204030204" pitchFamily="34" charset="0"/>
                <a:cs typeface="Calibri" panose="020F0502020204030204" pitchFamily="34" charset="0"/>
              </a:rPr>
              <a:t>Discussions téléphoniques avec Madame Turcotte </a:t>
            </a:r>
            <a:r>
              <a:rPr lang="fr-CA" sz="2000" dirty="0">
                <a:latin typeface="Calibri" panose="020F0502020204030204" pitchFamily="34" charset="0"/>
                <a:ea typeface="Calibri" panose="020F0502020204030204" pitchFamily="34" charset="0"/>
                <a:cs typeface="Calibri" panose="020F0502020204030204" pitchFamily="34" charset="0"/>
              </a:rPr>
              <a:t>Direction de la gestion de la faune de Lanaudière et Laurentides au Ministère de l’Environnement, de la Lutte contre les changements climatiques, </a:t>
            </a:r>
            <a:r>
              <a:rPr lang="fr-CA" sz="2000" b="1" dirty="0">
                <a:latin typeface="Calibri" panose="020F0502020204030204" pitchFamily="34" charset="0"/>
                <a:ea typeface="Calibri" panose="020F0502020204030204" pitchFamily="34" charset="0"/>
                <a:cs typeface="Calibri" panose="020F0502020204030204" pitchFamily="34" charset="0"/>
              </a:rPr>
              <a:t>de la Faune</a:t>
            </a:r>
            <a:r>
              <a:rPr lang="fr-CA" sz="2000" dirty="0">
                <a:latin typeface="Calibri" panose="020F0502020204030204" pitchFamily="34" charset="0"/>
                <a:ea typeface="Calibri" panose="020F0502020204030204" pitchFamily="34" charset="0"/>
                <a:cs typeface="Calibri" panose="020F0502020204030204" pitchFamily="34" charset="0"/>
              </a:rPr>
              <a:t> et des Parcs concernant la gestion du Touladi, des frayères, de l’ensemencement de dorés et de la pêche blanche ;</a:t>
            </a:r>
          </a:p>
          <a:p>
            <a:pPr marL="800100" lvl="1" indent="-342900">
              <a:buFont typeface="Wingdings" panose="05000000000000000000" pitchFamily="2" charset="2"/>
              <a:buChar char="Ø"/>
            </a:pPr>
            <a:r>
              <a:rPr lang="fr-CA" sz="2000" dirty="0">
                <a:latin typeface="Calibri" panose="020F0502020204030204" pitchFamily="34" charset="0"/>
                <a:ea typeface="Calibri" panose="020F0502020204030204" pitchFamily="34" charset="0"/>
                <a:cs typeface="Calibri" panose="020F0502020204030204" pitchFamily="34" charset="0"/>
              </a:rPr>
              <a:t>Le ministère est venu en date du 23 juillet 2025 afin de repérer plusieurs frayères potentielles ;</a:t>
            </a:r>
          </a:p>
          <a:p>
            <a:pPr marL="800100" lvl="1" indent="-342900">
              <a:buFont typeface="Wingdings" panose="05000000000000000000" pitchFamily="2" charset="2"/>
              <a:buChar char="Ø"/>
            </a:pPr>
            <a:r>
              <a:rPr lang="fr-CA" sz="2000" dirty="0">
                <a:latin typeface="Calibri" panose="020F0502020204030204" pitchFamily="34" charset="0"/>
                <a:ea typeface="Calibri" panose="020F0502020204030204" pitchFamily="34" charset="0"/>
                <a:cs typeface="Calibri" panose="020F0502020204030204" pitchFamily="34" charset="0"/>
              </a:rPr>
              <a:t>Ensemencement en 2025 et un autre prévu en 2027. Pêche expérimentale devrait avoir lieu en 2028 ;</a:t>
            </a:r>
          </a:p>
          <a:p>
            <a:pPr marL="800100" lvl="1" indent="-342900">
              <a:buFont typeface="Wingdings" panose="05000000000000000000" pitchFamily="2" charset="2"/>
              <a:buChar char="Ø"/>
            </a:pPr>
            <a:r>
              <a:rPr lang="fr-CA" sz="2000" dirty="0">
                <a:latin typeface="Calibri" panose="020F0502020204030204" pitchFamily="34" charset="0"/>
                <a:ea typeface="Calibri" panose="020F0502020204030204" pitchFamily="34" charset="0"/>
                <a:cs typeface="Calibri" panose="020F0502020204030204" pitchFamily="34" charset="0"/>
              </a:rPr>
              <a:t>Nous ne pourrons pas avoir de permis pour l’ensemencement de dorés encore cette année.</a:t>
            </a:r>
          </a:p>
        </p:txBody>
      </p:sp>
      <p:pic>
        <p:nvPicPr>
          <p:cNvPr id="4" name="Image 3">
            <a:extLst>
              <a:ext uri="{FF2B5EF4-FFF2-40B4-BE49-F238E27FC236}">
                <a16:creationId xmlns:a16="http://schemas.microsoft.com/office/drawing/2014/main" id="{9F9148D2-0A03-A4AF-E55F-C1DA7FDCB825}"/>
              </a:ext>
            </a:extLst>
          </p:cNvPr>
          <p:cNvPicPr>
            <a:picLocks noChangeAspect="1"/>
          </p:cNvPicPr>
          <p:nvPr/>
        </p:nvPicPr>
        <p:blipFill>
          <a:blip r:embed="rId2"/>
          <a:stretch>
            <a:fillRect/>
          </a:stretch>
        </p:blipFill>
        <p:spPr>
          <a:xfrm>
            <a:off x="9846552" y="5915370"/>
            <a:ext cx="2170586" cy="796124"/>
          </a:xfrm>
          <a:prstGeom prst="rect">
            <a:avLst/>
          </a:prstGeom>
        </p:spPr>
      </p:pic>
    </p:spTree>
    <p:extLst>
      <p:ext uri="{BB962C8B-B14F-4D97-AF65-F5344CB8AC3E}">
        <p14:creationId xmlns:p14="http://schemas.microsoft.com/office/powerpoint/2010/main" val="29940274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64000"/>
                <a:lumMod val="88000"/>
              </a:schemeClr>
            </a:gs>
          </a:gsLst>
          <a:lin ang="5400000" scaled="0"/>
        </a:gradFill>
        <a:effectLst/>
      </p:bgPr>
    </p:bg>
    <p:spTree>
      <p:nvGrpSpPr>
        <p:cNvPr id="1" name="">
          <a:extLst>
            <a:ext uri="{FF2B5EF4-FFF2-40B4-BE49-F238E27FC236}">
              <a16:creationId xmlns:a16="http://schemas.microsoft.com/office/drawing/2014/main" id="{542966B2-E84C-C3C9-BDBD-A71CB26693FA}"/>
            </a:ext>
          </a:extLst>
        </p:cNvPr>
        <p:cNvGrpSpPr/>
        <p:nvPr/>
      </p:nvGrpSpPr>
      <p:grpSpPr>
        <a:xfrm>
          <a:off x="0" y="0"/>
          <a:ext cx="0" cy="0"/>
          <a:chOff x="0" y="0"/>
          <a:chExt cx="0" cy="0"/>
        </a:xfrm>
      </p:grpSpPr>
      <p:sp>
        <p:nvSpPr>
          <p:cNvPr id="5" name="Titre 1">
            <a:extLst>
              <a:ext uri="{FF2B5EF4-FFF2-40B4-BE49-F238E27FC236}">
                <a16:creationId xmlns:a16="http://schemas.microsoft.com/office/drawing/2014/main" id="{C1D3B3A7-F351-467F-F24D-54B539F66785}"/>
              </a:ext>
            </a:extLst>
          </p:cNvPr>
          <p:cNvSpPr txBox="1">
            <a:spLocks/>
          </p:cNvSpPr>
          <p:nvPr/>
        </p:nvSpPr>
        <p:spPr>
          <a:xfrm>
            <a:off x="913774" y="727587"/>
            <a:ext cx="10364451" cy="1045139"/>
          </a:xfrm>
          <a:prstGeom prst="rect">
            <a:avLst/>
          </a:prstGeom>
        </p:spPr>
        <p:txBody>
          <a:bodyPr>
            <a:normAutofit fontScale="97500"/>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fr-CA" sz="3600" dirty="0"/>
              <a:t>Activités et actions en 2025-2026</a:t>
            </a:r>
            <a:endParaRPr lang="fr-CA" dirty="0"/>
          </a:p>
        </p:txBody>
      </p:sp>
      <p:sp>
        <p:nvSpPr>
          <p:cNvPr id="7" name="ZoneTexte 6">
            <a:extLst>
              <a:ext uri="{FF2B5EF4-FFF2-40B4-BE49-F238E27FC236}">
                <a16:creationId xmlns:a16="http://schemas.microsoft.com/office/drawing/2014/main" id="{6851D808-25A5-8EF8-8EF8-13A3D1AB485C}"/>
              </a:ext>
            </a:extLst>
          </p:cNvPr>
          <p:cNvSpPr txBox="1"/>
          <p:nvPr/>
        </p:nvSpPr>
        <p:spPr>
          <a:xfrm>
            <a:off x="1137037" y="1445342"/>
            <a:ext cx="9523994" cy="4955203"/>
          </a:xfrm>
          <a:prstGeom prst="rect">
            <a:avLst/>
          </a:prstGeom>
          <a:noFill/>
        </p:spPr>
        <p:txBody>
          <a:bodyPr wrap="square">
            <a:spAutoFit/>
          </a:bodyPr>
          <a:lstStyle/>
          <a:p>
            <a:r>
              <a:rPr lang="fr-CA" sz="2400" dirty="0">
                <a:latin typeface="Calibri" panose="020F0502020204030204" pitchFamily="34" charset="0"/>
                <a:cs typeface="Calibri" panose="020F0502020204030204" pitchFamily="34" charset="0"/>
              </a:rPr>
              <a:t>COMITÉ BOUÉES :</a:t>
            </a:r>
          </a:p>
          <a:p>
            <a:endParaRPr lang="fr-CA" sz="2400" dirty="0">
              <a:latin typeface="Calibri" panose="020F0502020204030204" pitchFamily="34" charset="0"/>
              <a:cs typeface="Calibri" panose="020F0502020204030204" pitchFamily="34" charset="0"/>
            </a:endParaRPr>
          </a:p>
          <a:p>
            <a:pPr marL="1257300" lvl="2" indent="-342900">
              <a:buFont typeface="Wingdings" panose="05000000000000000000" pitchFamily="2" charset="2"/>
              <a:buChar char="Ø"/>
            </a:pPr>
            <a:r>
              <a:rPr lang="fr-CA" sz="2000" dirty="0">
                <a:latin typeface="Calibri" panose="020F0502020204030204" pitchFamily="34" charset="0"/>
                <a:cs typeface="Calibri" panose="020F0502020204030204" pitchFamily="34" charset="0"/>
              </a:rPr>
              <a:t>Achat de 12 nouvelles bouées d’écueil afin de remplacer celles vraiment défraîchies ;</a:t>
            </a:r>
          </a:p>
          <a:p>
            <a:pPr marL="1257300" lvl="2" indent="-342900">
              <a:buFont typeface="Wingdings" panose="05000000000000000000" pitchFamily="2" charset="2"/>
              <a:buChar char="Ø"/>
            </a:pPr>
            <a:r>
              <a:rPr lang="fr-CA" sz="2000" dirty="0">
                <a:latin typeface="Calibri" panose="020F0502020204030204" pitchFamily="34" charset="0"/>
                <a:cs typeface="Calibri" panose="020F0502020204030204" pitchFamily="34" charset="0"/>
              </a:rPr>
              <a:t>Remplacement des 4 bouées de vitesse par des panneaux PAS DE VAGUES</a:t>
            </a:r>
          </a:p>
          <a:p>
            <a:pPr marL="1257300" lvl="2" indent="-342900">
              <a:buFont typeface="Wingdings" panose="05000000000000000000" pitchFamily="2" charset="2"/>
              <a:buChar char="Ø"/>
            </a:pPr>
            <a:r>
              <a:rPr lang="fr-CA" sz="2000" dirty="0">
                <a:latin typeface="Calibri" panose="020F0502020204030204" pitchFamily="34" charset="0"/>
                <a:cs typeface="Calibri" panose="020F0502020204030204" pitchFamily="34" charset="0"/>
              </a:rPr>
              <a:t>Au total nous avons présentement :</a:t>
            </a:r>
          </a:p>
          <a:p>
            <a:pPr marL="2171700" lvl="4" indent="-342900">
              <a:buFont typeface="Wingdings" panose="05000000000000000000" pitchFamily="2" charset="2"/>
              <a:buChar char="Ø"/>
            </a:pPr>
            <a:r>
              <a:rPr lang="fr-CA" sz="2000" dirty="0">
                <a:latin typeface="Calibri" panose="020F0502020204030204" pitchFamily="34" charset="0"/>
                <a:cs typeface="Calibri" panose="020F0502020204030204" pitchFamily="34" charset="0"/>
              </a:rPr>
              <a:t>23 bouées pour contrer le myriophylle à épis ;</a:t>
            </a:r>
          </a:p>
          <a:p>
            <a:pPr marL="2171700" lvl="4" indent="-342900">
              <a:buFont typeface="Wingdings" panose="05000000000000000000" pitchFamily="2" charset="2"/>
              <a:buChar char="Ø"/>
            </a:pPr>
            <a:r>
              <a:rPr lang="fr-CA" sz="2000" dirty="0">
                <a:latin typeface="Calibri" panose="020F0502020204030204" pitchFamily="34" charset="0"/>
                <a:cs typeface="Calibri" panose="020F0502020204030204" pitchFamily="34" charset="0"/>
              </a:rPr>
              <a:t>22 bouées d’écueil (plus les vieilles) ;</a:t>
            </a:r>
          </a:p>
          <a:p>
            <a:pPr marL="2171700" lvl="4" indent="-342900">
              <a:buFont typeface="Wingdings" panose="05000000000000000000" pitchFamily="2" charset="2"/>
              <a:buChar char="Ø"/>
            </a:pPr>
            <a:r>
              <a:rPr lang="fr-CA" sz="2000" dirty="0">
                <a:latin typeface="Calibri" panose="020F0502020204030204" pitchFamily="34" charset="0"/>
                <a:cs typeface="Calibri" panose="020F0502020204030204" pitchFamily="34" charset="0"/>
              </a:rPr>
              <a:t>4 bouées pas de vagues et une de vitesse</a:t>
            </a:r>
          </a:p>
          <a:p>
            <a:pPr lvl="4"/>
            <a:endParaRPr lang="fr-CA" sz="2000" dirty="0">
              <a:latin typeface="Calibri" panose="020F0502020204030204" pitchFamily="34" charset="0"/>
              <a:cs typeface="Calibri" panose="020F0502020204030204" pitchFamily="34" charset="0"/>
            </a:endParaRPr>
          </a:p>
          <a:p>
            <a:pPr lvl="2"/>
            <a:r>
              <a:rPr lang="fr-CA" sz="2000" dirty="0">
                <a:latin typeface="Calibri" panose="020F0502020204030204" pitchFamily="34" charset="0"/>
                <a:cs typeface="Calibri" panose="020F0502020204030204" pitchFamily="34" charset="0"/>
              </a:rPr>
              <a:t>Merci à Simon Constantineau, responsable de ce comité et à Benoît Bisaillon pour le travail accompli tant à l’automne qu’au printemps et pour l’entreposage des bouées.</a:t>
            </a:r>
          </a:p>
          <a:p>
            <a:pPr marL="1714500" lvl="3" indent="-342900">
              <a:buFont typeface="Wingdings" panose="05000000000000000000" pitchFamily="2" charset="2"/>
              <a:buChar char="Ø"/>
            </a:pPr>
            <a:endParaRPr lang="fr-CA" sz="2400" dirty="0">
              <a:latin typeface="Calibri" panose="020F0502020204030204" pitchFamily="34" charset="0"/>
              <a:cs typeface="Calibri" panose="020F0502020204030204" pitchFamily="34" charset="0"/>
            </a:endParaRPr>
          </a:p>
          <a:p>
            <a:pPr lvl="2"/>
            <a:endParaRPr lang="fr-CA" sz="2400" dirty="0">
              <a:latin typeface="Calibri" panose="020F0502020204030204" pitchFamily="34" charset="0"/>
              <a:cs typeface="Calibri" panose="020F0502020204030204" pitchFamily="34" charset="0"/>
            </a:endParaRPr>
          </a:p>
        </p:txBody>
      </p:sp>
      <p:pic>
        <p:nvPicPr>
          <p:cNvPr id="4" name="Image 3">
            <a:extLst>
              <a:ext uri="{FF2B5EF4-FFF2-40B4-BE49-F238E27FC236}">
                <a16:creationId xmlns:a16="http://schemas.microsoft.com/office/drawing/2014/main" id="{4DC54FA2-5259-98CC-835A-33B2DDC2926A}"/>
              </a:ext>
            </a:extLst>
          </p:cNvPr>
          <p:cNvPicPr>
            <a:picLocks noChangeAspect="1"/>
          </p:cNvPicPr>
          <p:nvPr/>
        </p:nvPicPr>
        <p:blipFill>
          <a:blip r:embed="rId2"/>
          <a:stretch>
            <a:fillRect/>
          </a:stretch>
        </p:blipFill>
        <p:spPr>
          <a:xfrm>
            <a:off x="9873495" y="5998507"/>
            <a:ext cx="2192267" cy="804076"/>
          </a:xfrm>
          <a:prstGeom prst="rect">
            <a:avLst/>
          </a:prstGeom>
        </p:spPr>
      </p:pic>
    </p:spTree>
    <p:extLst>
      <p:ext uri="{BB962C8B-B14F-4D97-AF65-F5344CB8AC3E}">
        <p14:creationId xmlns:p14="http://schemas.microsoft.com/office/powerpoint/2010/main" val="30801615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64000"/>
                <a:lumMod val="88000"/>
              </a:schemeClr>
            </a:gs>
          </a:gsLst>
          <a:lin ang="5400000" scaled="0"/>
        </a:gradFill>
        <a:effectLst/>
      </p:bgPr>
    </p:bg>
    <p:spTree>
      <p:nvGrpSpPr>
        <p:cNvPr id="1" name=""/>
        <p:cNvGrpSpPr/>
        <p:nvPr/>
      </p:nvGrpSpPr>
      <p:grpSpPr>
        <a:xfrm>
          <a:off x="0" y="0"/>
          <a:ext cx="0" cy="0"/>
          <a:chOff x="0" y="0"/>
          <a:chExt cx="0" cy="0"/>
        </a:xfrm>
      </p:grpSpPr>
      <p:sp>
        <p:nvSpPr>
          <p:cNvPr id="5" name="Titre 1">
            <a:extLst>
              <a:ext uri="{FF2B5EF4-FFF2-40B4-BE49-F238E27FC236}">
                <a16:creationId xmlns:a16="http://schemas.microsoft.com/office/drawing/2014/main" id="{45E0CEE6-78B8-2A24-C19A-F516FD667F40}"/>
              </a:ext>
            </a:extLst>
          </p:cNvPr>
          <p:cNvSpPr txBox="1">
            <a:spLocks/>
          </p:cNvSpPr>
          <p:nvPr/>
        </p:nvSpPr>
        <p:spPr>
          <a:xfrm>
            <a:off x="913775" y="898613"/>
            <a:ext cx="10364451" cy="659117"/>
          </a:xfrm>
          <a:prstGeom prst="rect">
            <a:avLst/>
          </a:prstGeom>
        </p:spPr>
        <p:txBody>
          <a:bodyPr>
            <a:normAutofit fontScale="97500"/>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fr-CA" dirty="0"/>
              <a:t>Membres du conseil d’administration 2025-2026</a:t>
            </a:r>
          </a:p>
        </p:txBody>
      </p:sp>
      <p:sp>
        <p:nvSpPr>
          <p:cNvPr id="7" name="ZoneTexte 6">
            <a:extLst>
              <a:ext uri="{FF2B5EF4-FFF2-40B4-BE49-F238E27FC236}">
                <a16:creationId xmlns:a16="http://schemas.microsoft.com/office/drawing/2014/main" id="{47B1CDF8-4158-045E-FBAB-21F09A4835E5}"/>
              </a:ext>
            </a:extLst>
          </p:cNvPr>
          <p:cNvSpPr txBox="1"/>
          <p:nvPr/>
        </p:nvSpPr>
        <p:spPr>
          <a:xfrm>
            <a:off x="2231922" y="1661653"/>
            <a:ext cx="5948517" cy="5078313"/>
          </a:xfrm>
          <a:prstGeom prst="rect">
            <a:avLst/>
          </a:prstGeom>
          <a:noFill/>
        </p:spPr>
        <p:txBody>
          <a:bodyPr wrap="square">
            <a:spAutoFit/>
          </a:bodyPr>
          <a:lstStyle/>
          <a:p>
            <a:r>
              <a:rPr lang="fr-CA" sz="2400" dirty="0">
                <a:latin typeface="Calibri" panose="020F0502020204030204" pitchFamily="34" charset="0"/>
                <a:ea typeface="Calibri" panose="020F0502020204030204" pitchFamily="34" charset="0"/>
                <a:cs typeface="Calibri" panose="020F0502020204030204" pitchFamily="34" charset="0"/>
              </a:rPr>
              <a:t>Poste           Nom</a:t>
            </a:r>
          </a:p>
          <a:p>
            <a:endParaRPr lang="fr-CA" dirty="0"/>
          </a:p>
          <a:p>
            <a:pPr marL="914400" lvl="1" indent="-457200">
              <a:buAutoNum type="arabicPlain"/>
            </a:pPr>
            <a:r>
              <a:rPr lang="fr-CA" sz="2400" dirty="0">
                <a:latin typeface="Calibri" panose="020F0502020204030204" pitchFamily="34" charset="0"/>
                <a:ea typeface="Calibri" panose="020F0502020204030204" pitchFamily="34" charset="0"/>
                <a:cs typeface="Calibri" panose="020F0502020204030204" pitchFamily="34" charset="0"/>
              </a:rPr>
              <a:t>Luc Charette- Administrateur</a:t>
            </a:r>
          </a:p>
          <a:p>
            <a:pPr marL="914400" lvl="1" indent="-457200">
              <a:buAutoNum type="arabicPlain"/>
            </a:pPr>
            <a:r>
              <a:rPr lang="fr-CA" sz="2400" dirty="0">
                <a:latin typeface="Calibri" panose="020F0502020204030204" pitchFamily="34" charset="0"/>
                <a:ea typeface="Calibri" panose="020F0502020204030204" pitchFamily="34" charset="0"/>
                <a:cs typeface="Calibri" panose="020F0502020204030204" pitchFamily="34" charset="0"/>
              </a:rPr>
              <a:t>Guylaine Alie - Vice-présidente </a:t>
            </a:r>
          </a:p>
          <a:p>
            <a:pPr marL="914400" lvl="1" indent="-457200">
              <a:buAutoNum type="arabicPlain"/>
            </a:pPr>
            <a:r>
              <a:rPr lang="fr-CA" sz="2400" dirty="0">
                <a:latin typeface="Calibri" panose="020F0502020204030204" pitchFamily="34" charset="0"/>
                <a:ea typeface="Calibri" panose="020F0502020204030204" pitchFamily="34" charset="0"/>
                <a:cs typeface="Calibri" panose="020F0502020204030204" pitchFamily="34" charset="0"/>
              </a:rPr>
              <a:t>Julie Desrochers -Administratrice</a:t>
            </a:r>
          </a:p>
          <a:p>
            <a:pPr marL="914400" lvl="1" indent="-457200">
              <a:buAutoNum type="arabicPlain" startAt="4"/>
            </a:pPr>
            <a:r>
              <a:rPr lang="fr-CA" sz="2400" dirty="0">
                <a:latin typeface="Calibri" panose="020F0502020204030204" pitchFamily="34" charset="0"/>
                <a:ea typeface="Calibri" panose="020F0502020204030204" pitchFamily="34" charset="0"/>
                <a:cs typeface="Calibri" panose="020F0502020204030204" pitchFamily="34" charset="0"/>
              </a:rPr>
              <a:t>Normand Latreille - Président </a:t>
            </a:r>
          </a:p>
          <a:p>
            <a:pPr marL="914400" lvl="1" indent="-457200">
              <a:buAutoNum type="arabicPlain" startAt="4"/>
            </a:pPr>
            <a:r>
              <a:rPr lang="fr-CA" sz="2400" dirty="0">
                <a:latin typeface="Calibri" panose="020F0502020204030204" pitchFamily="34" charset="0"/>
                <a:ea typeface="Calibri" panose="020F0502020204030204" pitchFamily="34" charset="0"/>
                <a:cs typeface="Calibri" panose="020F0502020204030204" pitchFamily="34" charset="0"/>
              </a:rPr>
              <a:t>Vacant</a:t>
            </a:r>
          </a:p>
          <a:p>
            <a:pPr marL="914400" lvl="1" indent="-457200">
              <a:buAutoNum type="arabicPlain" startAt="4"/>
            </a:pPr>
            <a:r>
              <a:rPr lang="fr-CA" sz="2400" dirty="0">
                <a:latin typeface="Calibri" panose="020F0502020204030204" pitchFamily="34" charset="0"/>
                <a:ea typeface="Calibri" panose="020F0502020204030204" pitchFamily="34" charset="0"/>
                <a:cs typeface="Calibri" panose="020F0502020204030204" pitchFamily="34" charset="0"/>
              </a:rPr>
              <a:t>Serge Grenier– Trésorier</a:t>
            </a:r>
          </a:p>
          <a:p>
            <a:pPr marL="914400" lvl="1" indent="-457200">
              <a:buAutoNum type="arabicPlain" startAt="4"/>
            </a:pPr>
            <a:r>
              <a:rPr lang="fr-CA" sz="2400" dirty="0">
                <a:latin typeface="Calibri" panose="020F0502020204030204" pitchFamily="34" charset="0"/>
                <a:ea typeface="Calibri" panose="020F0502020204030204" pitchFamily="34" charset="0"/>
                <a:cs typeface="Calibri" panose="020F0502020204030204" pitchFamily="34" charset="0"/>
              </a:rPr>
              <a:t>Jean-Pierre </a:t>
            </a:r>
            <a:r>
              <a:rPr lang="fr-CA" sz="2400" dirty="0" err="1">
                <a:latin typeface="Calibri" panose="020F0502020204030204" pitchFamily="34" charset="0"/>
                <a:ea typeface="Calibri" panose="020F0502020204030204" pitchFamily="34" charset="0"/>
                <a:cs typeface="Calibri" panose="020F0502020204030204" pitchFamily="34" charset="0"/>
              </a:rPr>
              <a:t>Émond</a:t>
            </a:r>
            <a:r>
              <a:rPr lang="fr-CA" sz="2400" dirty="0">
                <a:latin typeface="Calibri" panose="020F0502020204030204" pitchFamily="34" charset="0"/>
                <a:ea typeface="Calibri" panose="020F0502020204030204" pitchFamily="34" charset="0"/>
                <a:cs typeface="Calibri" panose="020F0502020204030204" pitchFamily="34" charset="0"/>
              </a:rPr>
              <a:t> – Secrétaire </a:t>
            </a:r>
          </a:p>
          <a:p>
            <a:pPr marL="914400" lvl="1" indent="-457200">
              <a:buAutoNum type="arabicPlain" startAt="4"/>
            </a:pPr>
            <a:r>
              <a:rPr lang="fr-CA" sz="2400" dirty="0">
                <a:latin typeface="Calibri" panose="020F0502020204030204" pitchFamily="34" charset="0"/>
                <a:ea typeface="Calibri" panose="020F0502020204030204" pitchFamily="34" charset="0"/>
                <a:cs typeface="Calibri" panose="020F0502020204030204" pitchFamily="34" charset="0"/>
              </a:rPr>
              <a:t>Simon Constantineau – Administrateur</a:t>
            </a:r>
          </a:p>
          <a:p>
            <a:pPr marL="914400" lvl="1" indent="-457200">
              <a:buAutoNum type="arabicPlain" startAt="4"/>
            </a:pPr>
            <a:r>
              <a:rPr lang="fr-CA" sz="2400" dirty="0">
                <a:latin typeface="Calibri" panose="020F0502020204030204" pitchFamily="34" charset="0"/>
                <a:ea typeface="Calibri" panose="020F0502020204030204" pitchFamily="34" charset="0"/>
                <a:cs typeface="Calibri" panose="020F0502020204030204" pitchFamily="34" charset="0"/>
              </a:rPr>
              <a:t>Vacant</a:t>
            </a:r>
          </a:p>
          <a:p>
            <a:r>
              <a:rPr lang="fr-CA" sz="2400" dirty="0">
                <a:latin typeface="Calibri" panose="020F0502020204030204" pitchFamily="34" charset="0"/>
                <a:ea typeface="Calibri" panose="020F0502020204030204" pitchFamily="34" charset="0"/>
                <a:cs typeface="Calibri" panose="020F0502020204030204" pitchFamily="34" charset="0"/>
              </a:rPr>
              <a:t>	</a:t>
            </a:r>
          </a:p>
          <a:p>
            <a:pPr algn="ctr"/>
            <a:endParaRPr lang="fr-CA" sz="2400" dirty="0">
              <a:latin typeface="Calibri" panose="020F0502020204030204" pitchFamily="34" charset="0"/>
              <a:ea typeface="Calibri" panose="020F0502020204030204" pitchFamily="34" charset="0"/>
              <a:cs typeface="Calibri" panose="020F0502020204030204" pitchFamily="34" charset="0"/>
            </a:endParaRPr>
          </a:p>
          <a:p>
            <a:pPr algn="l"/>
            <a:endParaRPr lang="fr-CA" dirty="0"/>
          </a:p>
        </p:txBody>
      </p:sp>
      <p:pic>
        <p:nvPicPr>
          <p:cNvPr id="8" name="Image 7">
            <a:extLst>
              <a:ext uri="{FF2B5EF4-FFF2-40B4-BE49-F238E27FC236}">
                <a16:creationId xmlns:a16="http://schemas.microsoft.com/office/drawing/2014/main" id="{649DAC5F-9647-39A2-59AD-CC9D573BC76D}"/>
              </a:ext>
            </a:extLst>
          </p:cNvPr>
          <p:cNvPicPr>
            <a:picLocks noChangeAspect="1"/>
          </p:cNvPicPr>
          <p:nvPr/>
        </p:nvPicPr>
        <p:blipFill>
          <a:blip r:embed="rId2"/>
          <a:stretch>
            <a:fillRect/>
          </a:stretch>
        </p:blipFill>
        <p:spPr>
          <a:xfrm>
            <a:off x="9960078" y="5959387"/>
            <a:ext cx="2192267" cy="804076"/>
          </a:xfrm>
          <a:prstGeom prst="rect">
            <a:avLst/>
          </a:prstGeom>
        </p:spPr>
      </p:pic>
    </p:spTree>
    <p:extLst>
      <p:ext uri="{BB962C8B-B14F-4D97-AF65-F5344CB8AC3E}">
        <p14:creationId xmlns:p14="http://schemas.microsoft.com/office/powerpoint/2010/main" val="34458723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64000"/>
                <a:lumMod val="88000"/>
              </a:schemeClr>
            </a:gs>
          </a:gsLst>
          <a:lin ang="5400000" scaled="0"/>
        </a:gradFill>
        <a:effectLst/>
      </p:bgPr>
    </p:bg>
    <p:spTree>
      <p:nvGrpSpPr>
        <p:cNvPr id="1" name=""/>
        <p:cNvGrpSpPr/>
        <p:nvPr/>
      </p:nvGrpSpPr>
      <p:grpSpPr>
        <a:xfrm>
          <a:off x="0" y="0"/>
          <a:ext cx="0" cy="0"/>
          <a:chOff x="0" y="0"/>
          <a:chExt cx="0" cy="0"/>
        </a:xfrm>
      </p:grpSpPr>
      <p:sp>
        <p:nvSpPr>
          <p:cNvPr id="5" name="Titre 1">
            <a:extLst>
              <a:ext uri="{FF2B5EF4-FFF2-40B4-BE49-F238E27FC236}">
                <a16:creationId xmlns:a16="http://schemas.microsoft.com/office/drawing/2014/main" id="{45E0CEE6-78B8-2A24-C19A-F516FD667F40}"/>
              </a:ext>
            </a:extLst>
          </p:cNvPr>
          <p:cNvSpPr txBox="1">
            <a:spLocks/>
          </p:cNvSpPr>
          <p:nvPr/>
        </p:nvSpPr>
        <p:spPr>
          <a:xfrm>
            <a:off x="1009189" y="1033669"/>
            <a:ext cx="10364451" cy="3887731"/>
          </a:xfrm>
          <a:prstGeom prst="rect">
            <a:avLst/>
          </a:prstGeom>
        </p:spPr>
        <p:txBody>
          <a:bodyPr>
            <a:normAutofit fontScale="75000" lnSpcReduction="20000"/>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fr-CA" sz="4800" dirty="0">
                <a:latin typeface="Calibri" panose="020F0502020204030204" pitchFamily="34" charset="0"/>
                <a:ea typeface="Calibri" panose="020F0502020204030204" pitchFamily="34" charset="0"/>
                <a:cs typeface="Calibri" panose="020F0502020204030204" pitchFamily="34" charset="0"/>
              </a:rPr>
              <a:t>NOUVELLE SIGNATURE CRÉER PAR NOS MEMBRES</a:t>
            </a:r>
          </a:p>
          <a:p>
            <a:endParaRPr lang="fr-CA" dirty="0"/>
          </a:p>
          <a:p>
            <a:r>
              <a:rPr lang="fr-CA" sz="3200" dirty="0">
                <a:latin typeface="Calibri" panose="020F0502020204030204" pitchFamily="34" charset="0"/>
                <a:ea typeface="Calibri" panose="020F0502020204030204" pitchFamily="34" charset="0"/>
                <a:cs typeface="Calibri" panose="020F0502020204030204" pitchFamily="34" charset="0"/>
              </a:rPr>
              <a:t>Selon le modèle créer et autoriser par le </a:t>
            </a:r>
            <a:r>
              <a:rPr lang="fr-CA" sz="3200" b="1" dirty="0">
                <a:latin typeface="Calibri" panose="020F0502020204030204" pitchFamily="34" charset="0"/>
                <a:ea typeface="Calibri" panose="020F0502020204030204" pitchFamily="34" charset="0"/>
                <a:cs typeface="Calibri" panose="020F0502020204030204" pitchFamily="34" charset="0"/>
              </a:rPr>
              <a:t>rappel</a:t>
            </a:r>
            <a:r>
              <a:rPr lang="fr-CA" sz="3200" dirty="0">
                <a:latin typeface="Calibri" panose="020F0502020204030204" pitchFamily="34" charset="0"/>
                <a:ea typeface="Calibri" panose="020F0502020204030204" pitchFamily="34" charset="0"/>
                <a:cs typeface="Calibri" panose="020F0502020204030204" pitchFamily="34" charset="0"/>
              </a:rPr>
              <a:t> </a:t>
            </a:r>
            <a:r>
              <a:rPr lang="fr-CA" dirty="0"/>
              <a:t>(</a:t>
            </a:r>
            <a:r>
              <a:rPr lang="fr-CA" sz="2700" dirty="0">
                <a:latin typeface="Calibri" panose="020F0502020204030204" pitchFamily="34" charset="0"/>
                <a:ea typeface="Calibri" panose="020F0502020204030204" pitchFamily="34" charset="0"/>
                <a:cs typeface="Calibri" panose="020F0502020204030204" pitchFamily="34" charset="0"/>
              </a:rPr>
              <a:t>Regroupement des associations pour la protection des lacs)</a:t>
            </a:r>
          </a:p>
          <a:p>
            <a:pPr fontAlgn="base"/>
            <a:endParaRPr lang="fr-CA" b="1" dirty="0"/>
          </a:p>
          <a:p>
            <a:pPr fontAlgn="base"/>
            <a:endParaRPr lang="fr-CA" b="1" dirty="0"/>
          </a:p>
          <a:p>
            <a:pPr fontAlgn="base"/>
            <a:r>
              <a:rPr lang="fr-CA" b="1" dirty="0"/>
              <a:t>Un visuel personnalisable</a:t>
            </a:r>
          </a:p>
          <a:p>
            <a:pPr fontAlgn="base"/>
            <a:endParaRPr lang="fr-CA" i="1" dirty="0"/>
          </a:p>
          <a:p>
            <a:pPr fontAlgn="base"/>
            <a:r>
              <a:rPr lang="fr-CA" b="1" i="1" dirty="0">
                <a:latin typeface="Calibri" panose="020F0502020204030204" pitchFamily="34" charset="0"/>
                <a:ea typeface="Calibri" panose="020F0502020204030204" pitchFamily="34" charset="0"/>
                <a:cs typeface="Calibri" panose="020F0502020204030204" pitchFamily="34" charset="0"/>
              </a:rPr>
              <a:t>Notre lac en images</a:t>
            </a:r>
            <a:r>
              <a:rPr lang="fr-CA" dirty="0">
                <a:latin typeface="Calibri" panose="020F0502020204030204" pitchFamily="34" charset="0"/>
                <a:ea typeface="Calibri" panose="020F0502020204030204" pitchFamily="34" charset="0"/>
                <a:cs typeface="Calibri" panose="020F0502020204030204" pitchFamily="34" charset="0"/>
              </a:rPr>
              <a:t> est un outil clé en main conçu afin de répondre à un besoin de mobilisation chez les associations vouées à la protection des lacs. C’est une invitation à définir la personnalité unique de leur lac et à l’illustrer afin de solliciter l’attachement et l’engagement envers sa protection.</a:t>
            </a:r>
          </a:p>
          <a:p>
            <a:endParaRPr lang="fr-CA" sz="2700" dirty="0">
              <a:latin typeface="Calibri" panose="020F0502020204030204" pitchFamily="34" charset="0"/>
              <a:ea typeface="Calibri" panose="020F0502020204030204" pitchFamily="34" charset="0"/>
              <a:cs typeface="Calibri" panose="020F0502020204030204" pitchFamily="34" charset="0"/>
            </a:endParaRPr>
          </a:p>
          <a:p>
            <a:endParaRPr lang="fr-CA" dirty="0"/>
          </a:p>
          <a:p>
            <a:endParaRPr lang="fr-CA" dirty="0"/>
          </a:p>
        </p:txBody>
      </p:sp>
      <p:pic>
        <p:nvPicPr>
          <p:cNvPr id="7" name="Image 6">
            <a:extLst>
              <a:ext uri="{FF2B5EF4-FFF2-40B4-BE49-F238E27FC236}">
                <a16:creationId xmlns:a16="http://schemas.microsoft.com/office/drawing/2014/main" id="{D7241918-BE35-552A-232B-58055BDAC770}"/>
              </a:ext>
            </a:extLst>
          </p:cNvPr>
          <p:cNvPicPr>
            <a:picLocks noChangeAspect="1"/>
          </p:cNvPicPr>
          <p:nvPr/>
        </p:nvPicPr>
        <p:blipFill>
          <a:blip r:embed="rId3"/>
          <a:stretch>
            <a:fillRect/>
          </a:stretch>
        </p:blipFill>
        <p:spPr>
          <a:xfrm>
            <a:off x="9872578" y="5955526"/>
            <a:ext cx="2192267" cy="804076"/>
          </a:xfrm>
          <a:prstGeom prst="rect">
            <a:avLst/>
          </a:prstGeom>
        </p:spPr>
      </p:pic>
      <p:pic>
        <p:nvPicPr>
          <p:cNvPr id="2052" name="Picture 4">
            <a:extLst>
              <a:ext uri="{FF2B5EF4-FFF2-40B4-BE49-F238E27FC236}">
                <a16:creationId xmlns:a16="http://schemas.microsoft.com/office/drawing/2014/main" id="{90C2F81F-B76B-4CE3-D3F7-ADA5D96582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7155" y="5875706"/>
            <a:ext cx="2371973" cy="8838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48836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64000"/>
                <a:lumMod val="88000"/>
              </a:schemeClr>
            </a:gs>
          </a:gsLst>
          <a:lin ang="5400000" scaled="0"/>
        </a:gradFill>
        <a:effectLst/>
      </p:bgPr>
    </p:bg>
    <p:spTree>
      <p:nvGrpSpPr>
        <p:cNvPr id="1" name="">
          <a:extLst>
            <a:ext uri="{FF2B5EF4-FFF2-40B4-BE49-F238E27FC236}">
              <a16:creationId xmlns:a16="http://schemas.microsoft.com/office/drawing/2014/main" id="{928B46B6-3F79-4025-F703-B0650AE4C822}"/>
            </a:ext>
          </a:extLst>
        </p:cNvPr>
        <p:cNvGrpSpPr/>
        <p:nvPr/>
      </p:nvGrpSpPr>
      <p:grpSpPr>
        <a:xfrm>
          <a:off x="0" y="0"/>
          <a:ext cx="0" cy="0"/>
          <a:chOff x="0" y="0"/>
          <a:chExt cx="0" cy="0"/>
        </a:xfrm>
      </p:grpSpPr>
      <p:sp>
        <p:nvSpPr>
          <p:cNvPr id="5" name="Titre 1">
            <a:extLst>
              <a:ext uri="{FF2B5EF4-FFF2-40B4-BE49-F238E27FC236}">
                <a16:creationId xmlns:a16="http://schemas.microsoft.com/office/drawing/2014/main" id="{C19550E3-EC23-5572-B8E4-77234C7F905D}"/>
              </a:ext>
            </a:extLst>
          </p:cNvPr>
          <p:cNvSpPr txBox="1">
            <a:spLocks/>
          </p:cNvSpPr>
          <p:nvPr/>
        </p:nvSpPr>
        <p:spPr>
          <a:xfrm>
            <a:off x="913774" y="1025718"/>
            <a:ext cx="10364451" cy="4548146"/>
          </a:xfrm>
          <a:prstGeom prst="rect">
            <a:avLst/>
          </a:prstGeom>
        </p:spPr>
        <p:txBody>
          <a:bodyPr>
            <a:normAutofit fontScale="97500"/>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endParaRPr lang="fr-CA" dirty="0"/>
          </a:p>
          <a:p>
            <a:endParaRPr lang="fr-CA" dirty="0"/>
          </a:p>
        </p:txBody>
      </p:sp>
      <p:pic>
        <p:nvPicPr>
          <p:cNvPr id="7" name="Image 6">
            <a:extLst>
              <a:ext uri="{FF2B5EF4-FFF2-40B4-BE49-F238E27FC236}">
                <a16:creationId xmlns:a16="http://schemas.microsoft.com/office/drawing/2014/main" id="{BDA3D16D-E88B-E910-038B-3C25D581AB8A}"/>
              </a:ext>
            </a:extLst>
          </p:cNvPr>
          <p:cNvPicPr>
            <a:picLocks noChangeAspect="1"/>
          </p:cNvPicPr>
          <p:nvPr/>
        </p:nvPicPr>
        <p:blipFill>
          <a:blip r:embed="rId3"/>
          <a:stretch>
            <a:fillRect/>
          </a:stretch>
        </p:blipFill>
        <p:spPr>
          <a:xfrm>
            <a:off x="9872578" y="5955526"/>
            <a:ext cx="2192267" cy="804076"/>
          </a:xfrm>
          <a:prstGeom prst="rect">
            <a:avLst/>
          </a:prstGeom>
        </p:spPr>
      </p:pic>
      <p:sp>
        <p:nvSpPr>
          <p:cNvPr id="3" name="ZoneTexte 2">
            <a:extLst>
              <a:ext uri="{FF2B5EF4-FFF2-40B4-BE49-F238E27FC236}">
                <a16:creationId xmlns:a16="http://schemas.microsoft.com/office/drawing/2014/main" id="{A50338AB-DEC0-1EC1-2691-727702914218}"/>
              </a:ext>
            </a:extLst>
          </p:cNvPr>
          <p:cNvSpPr txBox="1"/>
          <p:nvPr/>
        </p:nvSpPr>
        <p:spPr>
          <a:xfrm>
            <a:off x="2838617" y="2977185"/>
            <a:ext cx="7148222" cy="1384995"/>
          </a:xfrm>
          <a:prstGeom prst="rect">
            <a:avLst/>
          </a:prstGeom>
          <a:noFill/>
        </p:spPr>
        <p:txBody>
          <a:bodyPr wrap="square">
            <a:spAutoFit/>
          </a:bodyPr>
          <a:lstStyle/>
          <a:p>
            <a:pPr defTabSz="914400">
              <a:spcBef>
                <a:spcPts val="1000"/>
              </a:spcBef>
              <a:defRPr sz="3600">
                <a:solidFill>
                  <a:srgbClr val="114D68"/>
                </a:solidFill>
                <a:latin typeface="Aptos"/>
                <a:ea typeface="Aptos"/>
                <a:cs typeface="Aptos"/>
                <a:sym typeface="Aptos"/>
              </a:defRPr>
            </a:pPr>
            <a:r>
              <a:rPr lang="fr-CA" sz="2800" dirty="0">
                <a:latin typeface="Calibri" panose="020F0502020204030204" pitchFamily="34" charset="0"/>
                <a:ea typeface="Calibri" panose="020F0502020204030204" pitchFamily="34" charset="0"/>
                <a:cs typeface="Calibri" panose="020F0502020204030204" pitchFamily="34" charset="0"/>
              </a:rPr>
              <a:t>Merci à Jean-Pierre </a:t>
            </a:r>
            <a:r>
              <a:rPr lang="fr-CA" sz="2800" dirty="0" err="1">
                <a:latin typeface="Calibri" panose="020F0502020204030204" pitchFamily="34" charset="0"/>
                <a:ea typeface="Calibri" panose="020F0502020204030204" pitchFamily="34" charset="0"/>
                <a:cs typeface="Calibri" panose="020F0502020204030204" pitchFamily="34" charset="0"/>
              </a:rPr>
              <a:t>Émond</a:t>
            </a:r>
            <a:r>
              <a:rPr lang="fr-CA" sz="2800" dirty="0">
                <a:latin typeface="Calibri" panose="020F0502020204030204" pitchFamily="34" charset="0"/>
                <a:ea typeface="Calibri" panose="020F0502020204030204" pitchFamily="34" charset="0"/>
                <a:cs typeface="Calibri" panose="020F0502020204030204" pitchFamily="34" charset="0"/>
              </a:rPr>
              <a:t>, responsable du sous-comité avec la participation de Luc Charrette, de Julie Desrochers et du</a:t>
            </a:r>
          </a:p>
        </p:txBody>
      </p:sp>
      <p:sp>
        <p:nvSpPr>
          <p:cNvPr id="6" name="ZoneTexte 5">
            <a:extLst>
              <a:ext uri="{FF2B5EF4-FFF2-40B4-BE49-F238E27FC236}">
                <a16:creationId xmlns:a16="http://schemas.microsoft.com/office/drawing/2014/main" id="{B609A750-BB7A-D29A-45ED-C0F60449AC6A}"/>
              </a:ext>
            </a:extLst>
          </p:cNvPr>
          <p:cNvSpPr txBox="1"/>
          <p:nvPr/>
        </p:nvSpPr>
        <p:spPr>
          <a:xfrm>
            <a:off x="2528515" y="1449327"/>
            <a:ext cx="7623313" cy="584775"/>
          </a:xfrm>
          <a:prstGeom prst="rect">
            <a:avLst/>
          </a:prstGeom>
          <a:noFill/>
        </p:spPr>
        <p:txBody>
          <a:bodyPr wrap="square">
            <a:spAutoFit/>
          </a:bodyPr>
          <a:lstStyle/>
          <a:p>
            <a:pPr algn="ctr"/>
            <a:r>
              <a:rPr lang="fr-CA" sz="3200" b="1" dirty="0">
                <a:latin typeface="Calibri" panose="020F0502020204030204" pitchFamily="34" charset="0"/>
                <a:ea typeface="Calibri" panose="020F0502020204030204" pitchFamily="34" charset="0"/>
                <a:cs typeface="Calibri" panose="020F0502020204030204" pitchFamily="34" charset="0"/>
              </a:rPr>
              <a:t>Signature visuelle</a:t>
            </a:r>
            <a:endParaRPr lang="fr-CA" sz="3200" dirty="0"/>
          </a:p>
        </p:txBody>
      </p:sp>
      <p:pic>
        <p:nvPicPr>
          <p:cNvPr id="3076" name="Picture 4">
            <a:extLst>
              <a:ext uri="{FF2B5EF4-FFF2-40B4-BE49-F238E27FC236}">
                <a16:creationId xmlns:a16="http://schemas.microsoft.com/office/drawing/2014/main" id="{FC5F7BBD-E24E-C0D8-6CDF-0502949E955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28256" y="4436290"/>
            <a:ext cx="2019300" cy="752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29265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64000"/>
                <a:lumMod val="88000"/>
              </a:schemeClr>
            </a:gs>
          </a:gsLst>
          <a:lin ang="5400000" scaled="0"/>
        </a:gradFill>
        <a:effectLst/>
      </p:bgPr>
    </p:bg>
    <p:spTree>
      <p:nvGrpSpPr>
        <p:cNvPr id="1" name="">
          <a:extLst>
            <a:ext uri="{FF2B5EF4-FFF2-40B4-BE49-F238E27FC236}">
              <a16:creationId xmlns:a16="http://schemas.microsoft.com/office/drawing/2014/main" id="{4A6E4635-DA5C-3845-135D-CF405148BEE5}"/>
            </a:ext>
          </a:extLst>
        </p:cNvPr>
        <p:cNvGrpSpPr/>
        <p:nvPr/>
      </p:nvGrpSpPr>
      <p:grpSpPr>
        <a:xfrm>
          <a:off x="0" y="0"/>
          <a:ext cx="0" cy="0"/>
          <a:chOff x="0" y="0"/>
          <a:chExt cx="0" cy="0"/>
        </a:xfrm>
      </p:grpSpPr>
      <p:sp>
        <p:nvSpPr>
          <p:cNvPr id="5" name="Titre 1">
            <a:extLst>
              <a:ext uri="{FF2B5EF4-FFF2-40B4-BE49-F238E27FC236}">
                <a16:creationId xmlns:a16="http://schemas.microsoft.com/office/drawing/2014/main" id="{F1CA601D-C2EB-DB32-BFC5-D0612B6DC949}"/>
              </a:ext>
            </a:extLst>
          </p:cNvPr>
          <p:cNvSpPr txBox="1">
            <a:spLocks/>
          </p:cNvSpPr>
          <p:nvPr/>
        </p:nvSpPr>
        <p:spPr>
          <a:xfrm>
            <a:off x="1176793" y="898497"/>
            <a:ext cx="10101432" cy="4913906"/>
          </a:xfrm>
          <a:prstGeom prst="rect">
            <a:avLst/>
          </a:prstGeom>
        </p:spPr>
        <p:txBody>
          <a:bodyPr>
            <a:normAutofit fontScale="25000" lnSpcReduction="20000"/>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fr-CA" sz="12800" dirty="0">
                <a:latin typeface="Calibri" panose="020F0502020204030204" pitchFamily="34" charset="0"/>
                <a:ea typeface="Calibri" panose="020F0502020204030204" pitchFamily="34" charset="0"/>
                <a:cs typeface="Calibri" panose="020F0502020204030204" pitchFamily="34" charset="0"/>
              </a:rPr>
              <a:t>DÉMARCHE</a:t>
            </a:r>
          </a:p>
          <a:p>
            <a:endParaRPr lang="fr-CA" dirty="0"/>
          </a:p>
          <a:p>
            <a:endParaRPr lang="fr-CA" dirty="0"/>
          </a:p>
          <a:p>
            <a:pPr algn="l"/>
            <a:endParaRPr lang="fr-CA" dirty="0"/>
          </a:p>
          <a:p>
            <a:pPr algn="l">
              <a:lnSpc>
                <a:spcPct val="81000"/>
              </a:lnSpc>
              <a:buFont typeface="Wingdings" panose="05000000000000000000" pitchFamily="2" charset="2"/>
              <a:buChar char="Ø"/>
              <a:defRPr sz="4800">
                <a:solidFill>
                  <a:srgbClr val="114D68"/>
                </a:solidFill>
              </a:defRPr>
            </a:pPr>
            <a:r>
              <a:rPr lang="fr-CA" sz="8000" dirty="0">
                <a:latin typeface="Calibri" panose="020F0502020204030204" pitchFamily="34" charset="0"/>
                <a:ea typeface="Calibri" panose="020F0502020204030204" pitchFamily="34" charset="0"/>
                <a:cs typeface="Calibri" panose="020F0502020204030204" pitchFamily="34" charset="0"/>
              </a:rPr>
              <a:t>Présentation du projet à l’AGA 2025</a:t>
            </a:r>
          </a:p>
          <a:p>
            <a:pPr algn="l">
              <a:lnSpc>
                <a:spcPct val="81000"/>
              </a:lnSpc>
              <a:defRPr sz="4800">
                <a:solidFill>
                  <a:srgbClr val="114D68"/>
                </a:solidFill>
              </a:defRPr>
            </a:pPr>
            <a:endParaRPr lang="fr-CA" sz="8000" dirty="0">
              <a:latin typeface="Calibri" panose="020F0502020204030204" pitchFamily="34" charset="0"/>
              <a:ea typeface="Calibri" panose="020F0502020204030204" pitchFamily="34" charset="0"/>
              <a:cs typeface="Calibri" panose="020F0502020204030204" pitchFamily="34" charset="0"/>
            </a:endParaRPr>
          </a:p>
          <a:p>
            <a:pPr algn="l">
              <a:lnSpc>
                <a:spcPct val="81000"/>
              </a:lnSpc>
              <a:defRPr sz="4800">
                <a:solidFill>
                  <a:srgbClr val="114D68"/>
                </a:solidFill>
              </a:defRPr>
            </a:pPr>
            <a:endParaRPr lang="fr-CA" sz="8000" dirty="0">
              <a:latin typeface="Calibri" panose="020F0502020204030204" pitchFamily="34" charset="0"/>
              <a:ea typeface="Calibri" panose="020F0502020204030204" pitchFamily="34" charset="0"/>
              <a:cs typeface="Calibri" panose="020F0502020204030204" pitchFamily="34" charset="0"/>
            </a:endParaRPr>
          </a:p>
          <a:p>
            <a:pPr algn="l">
              <a:lnSpc>
                <a:spcPct val="81000"/>
              </a:lnSpc>
              <a:buFont typeface="Wingdings" panose="05000000000000000000" pitchFamily="2" charset="2"/>
              <a:buChar char="Ø"/>
              <a:defRPr sz="4800">
                <a:solidFill>
                  <a:srgbClr val="114D68"/>
                </a:solidFill>
              </a:defRPr>
            </a:pPr>
            <a:r>
              <a:rPr lang="fr-CA" sz="8000" dirty="0">
                <a:latin typeface="Calibri" panose="020F0502020204030204" pitchFamily="34" charset="0"/>
                <a:ea typeface="Calibri" panose="020F0502020204030204" pitchFamily="34" charset="0"/>
                <a:cs typeface="Calibri" panose="020F0502020204030204" pitchFamily="34" charset="0"/>
              </a:rPr>
              <a:t>Sondage réalisé en avril 2026 auprès de tous les membres 2025-2026</a:t>
            </a:r>
          </a:p>
          <a:p>
            <a:pPr algn="l">
              <a:lnSpc>
                <a:spcPct val="81000"/>
              </a:lnSpc>
              <a:defRPr sz="4800">
                <a:solidFill>
                  <a:srgbClr val="114D68"/>
                </a:solidFill>
              </a:defRPr>
            </a:pPr>
            <a:endParaRPr lang="fr-CA" sz="8000" dirty="0">
              <a:latin typeface="Calibri" panose="020F0502020204030204" pitchFamily="34" charset="0"/>
              <a:ea typeface="Calibri" panose="020F0502020204030204" pitchFamily="34" charset="0"/>
              <a:cs typeface="Calibri" panose="020F0502020204030204" pitchFamily="34" charset="0"/>
            </a:endParaRPr>
          </a:p>
          <a:p>
            <a:pPr algn="l">
              <a:lnSpc>
                <a:spcPct val="81000"/>
              </a:lnSpc>
              <a:defRPr sz="4800">
                <a:solidFill>
                  <a:srgbClr val="114D68"/>
                </a:solidFill>
              </a:defRPr>
            </a:pPr>
            <a:endParaRPr lang="fr-CA" sz="8000" dirty="0">
              <a:latin typeface="Calibri" panose="020F0502020204030204" pitchFamily="34" charset="0"/>
              <a:ea typeface="Calibri" panose="020F0502020204030204" pitchFamily="34" charset="0"/>
              <a:cs typeface="Calibri" panose="020F0502020204030204" pitchFamily="34" charset="0"/>
            </a:endParaRPr>
          </a:p>
          <a:p>
            <a:pPr algn="l">
              <a:lnSpc>
                <a:spcPct val="81000"/>
              </a:lnSpc>
              <a:buFont typeface="Wingdings" panose="05000000000000000000" pitchFamily="2" charset="2"/>
              <a:buChar char="Ø"/>
              <a:defRPr sz="4800">
                <a:solidFill>
                  <a:srgbClr val="114D68"/>
                </a:solidFill>
              </a:defRPr>
            </a:pPr>
            <a:r>
              <a:rPr lang="fr-CA" sz="8000" dirty="0">
                <a:latin typeface="Calibri" panose="020F0502020204030204" pitchFamily="34" charset="0"/>
                <a:ea typeface="Calibri" panose="020F0502020204030204" pitchFamily="34" charset="0"/>
                <a:cs typeface="Calibri" panose="020F0502020204030204" pitchFamily="34" charset="0"/>
              </a:rPr>
              <a:t>Établissement d’une grille d’analyse par critères pondérés</a:t>
            </a:r>
          </a:p>
          <a:p>
            <a:pPr algn="l">
              <a:lnSpc>
                <a:spcPct val="81000"/>
              </a:lnSpc>
              <a:defRPr sz="4800">
                <a:solidFill>
                  <a:srgbClr val="114D68"/>
                </a:solidFill>
              </a:defRPr>
            </a:pPr>
            <a:endParaRPr lang="fr-CA" sz="8000" dirty="0">
              <a:latin typeface="Calibri" panose="020F0502020204030204" pitchFamily="34" charset="0"/>
              <a:ea typeface="Calibri" panose="020F0502020204030204" pitchFamily="34" charset="0"/>
              <a:cs typeface="Calibri" panose="020F0502020204030204" pitchFamily="34" charset="0"/>
            </a:endParaRPr>
          </a:p>
          <a:p>
            <a:pPr algn="l">
              <a:lnSpc>
                <a:spcPct val="81000"/>
              </a:lnSpc>
              <a:defRPr sz="4800">
                <a:solidFill>
                  <a:srgbClr val="114D68"/>
                </a:solidFill>
              </a:defRPr>
            </a:pPr>
            <a:endParaRPr lang="fr-CA" sz="8000" dirty="0">
              <a:latin typeface="Calibri" panose="020F0502020204030204" pitchFamily="34" charset="0"/>
              <a:ea typeface="Calibri" panose="020F0502020204030204" pitchFamily="34" charset="0"/>
              <a:cs typeface="Calibri" panose="020F0502020204030204" pitchFamily="34" charset="0"/>
            </a:endParaRPr>
          </a:p>
          <a:p>
            <a:pPr algn="l">
              <a:lnSpc>
                <a:spcPct val="81000"/>
              </a:lnSpc>
              <a:buFont typeface="Wingdings" panose="05000000000000000000" pitchFamily="2" charset="2"/>
              <a:buChar char="Ø"/>
              <a:defRPr>
                <a:solidFill>
                  <a:srgbClr val="114D68"/>
                </a:solidFill>
                <a:latin typeface="Aptos"/>
                <a:ea typeface="Aptos"/>
                <a:cs typeface="Aptos"/>
                <a:sym typeface="Aptos"/>
              </a:defRPr>
            </a:pPr>
            <a:r>
              <a:rPr lang="fr-CA" sz="8000" dirty="0">
                <a:latin typeface="Calibri" panose="020F0502020204030204" pitchFamily="34" charset="0"/>
                <a:ea typeface="Calibri" panose="020F0502020204030204" pitchFamily="34" charset="0"/>
                <a:cs typeface="Calibri" panose="020F0502020204030204" pitchFamily="34" charset="0"/>
              </a:rPr>
              <a:t>Colligation des réponses</a:t>
            </a:r>
          </a:p>
          <a:p>
            <a:pPr algn="l">
              <a:lnSpc>
                <a:spcPct val="81000"/>
              </a:lnSpc>
              <a:defRPr>
                <a:solidFill>
                  <a:srgbClr val="114D68"/>
                </a:solidFill>
                <a:latin typeface="Aptos"/>
                <a:ea typeface="Aptos"/>
                <a:cs typeface="Aptos"/>
                <a:sym typeface="Aptos"/>
              </a:defRPr>
            </a:pPr>
            <a:r>
              <a:rPr lang="fr-CA" sz="8000" dirty="0">
                <a:latin typeface="Calibri" panose="020F0502020204030204" pitchFamily="34" charset="0"/>
                <a:ea typeface="Calibri" panose="020F0502020204030204" pitchFamily="34" charset="0"/>
                <a:cs typeface="Calibri" panose="020F0502020204030204" pitchFamily="34" charset="0"/>
              </a:rPr>
              <a:t> </a:t>
            </a:r>
          </a:p>
          <a:p>
            <a:pPr algn="l">
              <a:lnSpc>
                <a:spcPct val="81000"/>
              </a:lnSpc>
              <a:defRPr>
                <a:solidFill>
                  <a:srgbClr val="114D68"/>
                </a:solidFill>
                <a:latin typeface="Aptos"/>
                <a:ea typeface="Aptos"/>
                <a:cs typeface="Aptos"/>
                <a:sym typeface="Aptos"/>
              </a:defRPr>
            </a:pPr>
            <a:endParaRPr lang="fr-CA" sz="8000" dirty="0">
              <a:latin typeface="Calibri" panose="020F0502020204030204" pitchFamily="34" charset="0"/>
              <a:ea typeface="Calibri" panose="020F0502020204030204" pitchFamily="34" charset="0"/>
              <a:cs typeface="Calibri" panose="020F0502020204030204" pitchFamily="34" charset="0"/>
            </a:endParaRPr>
          </a:p>
          <a:p>
            <a:pPr algn="l">
              <a:lnSpc>
                <a:spcPct val="81000"/>
              </a:lnSpc>
              <a:buFont typeface="Wingdings" panose="05000000000000000000" pitchFamily="2" charset="2"/>
              <a:buChar char="Ø"/>
              <a:defRPr>
                <a:solidFill>
                  <a:srgbClr val="114D68"/>
                </a:solidFill>
                <a:latin typeface="Aptos"/>
                <a:ea typeface="Aptos"/>
                <a:cs typeface="Aptos"/>
                <a:sym typeface="Aptos"/>
              </a:defRPr>
            </a:pPr>
            <a:r>
              <a:rPr lang="fr-CA" sz="8000" dirty="0">
                <a:latin typeface="Calibri" panose="020F0502020204030204" pitchFamily="34" charset="0"/>
                <a:ea typeface="Calibri" panose="020F0502020204030204" pitchFamily="34" charset="0"/>
                <a:cs typeface="Calibri" panose="020F0502020204030204" pitchFamily="34" charset="0"/>
              </a:rPr>
              <a:t>Présélection des photos</a:t>
            </a:r>
          </a:p>
          <a:p>
            <a:pPr lvl="1" indent="-228600">
              <a:lnSpc>
                <a:spcPct val="81000"/>
              </a:lnSpc>
              <a:spcBef>
                <a:spcPts val="500"/>
              </a:spcBef>
              <a:defRPr sz="4000">
                <a:solidFill>
                  <a:srgbClr val="114D68"/>
                </a:solidFill>
                <a:latin typeface="Aptos"/>
                <a:ea typeface="Aptos"/>
                <a:cs typeface="Aptos"/>
                <a:sym typeface="Aptos"/>
              </a:defRPr>
            </a:pPr>
            <a:r>
              <a:rPr lang="fr-CA" sz="8000" dirty="0" err="1">
                <a:latin typeface="Calibri" panose="020F0502020204030204" pitchFamily="34" charset="0"/>
                <a:ea typeface="Calibri" panose="020F0502020204030204" pitchFamily="34" charset="0"/>
                <a:cs typeface="Calibri" panose="020F0502020204030204" pitchFamily="34" charset="0"/>
              </a:rPr>
              <a:t>Dénominalisation</a:t>
            </a:r>
            <a:endParaRPr lang="fr-CA" sz="8000" dirty="0">
              <a:latin typeface="Calibri" panose="020F0502020204030204" pitchFamily="34" charset="0"/>
              <a:ea typeface="Calibri" panose="020F0502020204030204" pitchFamily="34" charset="0"/>
              <a:cs typeface="Calibri" panose="020F0502020204030204" pitchFamily="34" charset="0"/>
            </a:endParaRPr>
          </a:p>
          <a:p>
            <a:pPr lvl="1" indent="-228600">
              <a:lnSpc>
                <a:spcPct val="81000"/>
              </a:lnSpc>
              <a:spcBef>
                <a:spcPts val="500"/>
              </a:spcBef>
              <a:defRPr sz="4000">
                <a:solidFill>
                  <a:srgbClr val="114D68"/>
                </a:solidFill>
                <a:latin typeface="Aptos"/>
                <a:ea typeface="Aptos"/>
                <a:cs typeface="Aptos"/>
                <a:sym typeface="Aptos"/>
              </a:defRPr>
            </a:pPr>
            <a:r>
              <a:rPr lang="fr-CA" sz="8000" dirty="0">
                <a:latin typeface="Calibri" panose="020F0502020204030204" pitchFamily="34" charset="0"/>
                <a:ea typeface="Calibri" panose="020F0502020204030204" pitchFamily="34" charset="0"/>
                <a:cs typeface="Calibri" panose="020F0502020204030204" pitchFamily="34" charset="0"/>
              </a:rPr>
              <a:t>Note: Retrait d’un membre du CA ou du sous-comité lors de l’évaluation de sa photo</a:t>
            </a:r>
          </a:p>
          <a:p>
            <a:pPr marL="266700" lvl="1" indent="0">
              <a:lnSpc>
                <a:spcPct val="81000"/>
              </a:lnSpc>
              <a:spcBef>
                <a:spcPts val="500"/>
              </a:spcBef>
              <a:buNone/>
              <a:defRPr sz="4000">
                <a:solidFill>
                  <a:srgbClr val="114D68"/>
                </a:solidFill>
                <a:latin typeface="Aptos"/>
                <a:ea typeface="Aptos"/>
                <a:cs typeface="Aptos"/>
                <a:sym typeface="Aptos"/>
              </a:defRPr>
            </a:pPr>
            <a:endParaRPr lang="fr-CA" sz="8000" dirty="0">
              <a:latin typeface="Calibri" panose="020F0502020204030204" pitchFamily="34" charset="0"/>
              <a:ea typeface="Calibri" panose="020F0502020204030204" pitchFamily="34" charset="0"/>
              <a:cs typeface="Calibri" panose="020F0502020204030204" pitchFamily="34" charset="0"/>
            </a:endParaRPr>
          </a:p>
          <a:p>
            <a:pPr algn="l">
              <a:lnSpc>
                <a:spcPct val="81000"/>
              </a:lnSpc>
              <a:buFont typeface="Wingdings" panose="05000000000000000000" pitchFamily="2" charset="2"/>
              <a:buChar char="Ø"/>
              <a:defRPr>
                <a:solidFill>
                  <a:srgbClr val="114D68"/>
                </a:solidFill>
                <a:latin typeface="Aptos"/>
                <a:ea typeface="Aptos"/>
                <a:cs typeface="Aptos"/>
                <a:sym typeface="Aptos"/>
              </a:defRPr>
            </a:pPr>
            <a:r>
              <a:rPr lang="fr-CA" sz="8000" dirty="0">
                <a:latin typeface="Calibri" panose="020F0502020204030204" pitchFamily="34" charset="0"/>
                <a:ea typeface="Calibri" panose="020F0502020204030204" pitchFamily="34" charset="0"/>
                <a:cs typeface="Calibri" panose="020F0502020204030204" pitchFamily="34" charset="0"/>
              </a:rPr>
              <a:t>Consultation publique le 25 juin 2026 à SADLDI</a:t>
            </a:r>
          </a:p>
          <a:p>
            <a:pPr algn="l">
              <a:lnSpc>
                <a:spcPct val="81000"/>
              </a:lnSpc>
              <a:defRPr>
                <a:solidFill>
                  <a:srgbClr val="114D68"/>
                </a:solidFill>
                <a:latin typeface="Aptos"/>
                <a:ea typeface="Aptos"/>
                <a:cs typeface="Aptos"/>
                <a:sym typeface="Aptos"/>
              </a:defRPr>
            </a:pPr>
            <a:endParaRPr lang="fr-CA" sz="8000" dirty="0">
              <a:latin typeface="Calibri" panose="020F0502020204030204" pitchFamily="34" charset="0"/>
              <a:ea typeface="Calibri" panose="020F0502020204030204" pitchFamily="34" charset="0"/>
              <a:cs typeface="Calibri" panose="020F0502020204030204" pitchFamily="34" charset="0"/>
            </a:endParaRPr>
          </a:p>
          <a:p>
            <a:pPr algn="l">
              <a:lnSpc>
                <a:spcPct val="81000"/>
              </a:lnSpc>
              <a:defRPr>
                <a:solidFill>
                  <a:srgbClr val="114D68"/>
                </a:solidFill>
                <a:latin typeface="Aptos"/>
                <a:ea typeface="Aptos"/>
                <a:cs typeface="Aptos"/>
                <a:sym typeface="Aptos"/>
              </a:defRPr>
            </a:pPr>
            <a:endParaRPr lang="fr-CA" sz="8000" dirty="0">
              <a:latin typeface="Calibri" panose="020F0502020204030204" pitchFamily="34" charset="0"/>
              <a:ea typeface="Calibri" panose="020F0502020204030204" pitchFamily="34" charset="0"/>
              <a:cs typeface="Calibri" panose="020F0502020204030204" pitchFamily="34" charset="0"/>
            </a:endParaRPr>
          </a:p>
          <a:p>
            <a:pPr algn="l">
              <a:lnSpc>
                <a:spcPct val="81000"/>
              </a:lnSpc>
              <a:buFont typeface="Wingdings" panose="05000000000000000000" pitchFamily="2" charset="2"/>
              <a:buChar char="Ø"/>
              <a:defRPr>
                <a:solidFill>
                  <a:srgbClr val="114D68"/>
                </a:solidFill>
                <a:latin typeface="Aptos"/>
                <a:ea typeface="Aptos"/>
                <a:cs typeface="Aptos"/>
                <a:sym typeface="Aptos"/>
              </a:defRPr>
            </a:pPr>
            <a:r>
              <a:rPr lang="fr-CA" sz="8000" dirty="0">
                <a:latin typeface="Calibri" panose="020F0502020204030204" pitchFamily="34" charset="0"/>
                <a:ea typeface="Calibri" panose="020F0502020204030204" pitchFamily="34" charset="0"/>
                <a:cs typeface="Calibri" panose="020F0502020204030204" pitchFamily="34" charset="0"/>
              </a:rPr>
              <a:t>Sélection d’une photo par thème par les membres présents</a:t>
            </a:r>
          </a:p>
          <a:p>
            <a:endParaRPr lang="fr-CA" dirty="0"/>
          </a:p>
        </p:txBody>
      </p:sp>
      <p:pic>
        <p:nvPicPr>
          <p:cNvPr id="7" name="Image 6">
            <a:extLst>
              <a:ext uri="{FF2B5EF4-FFF2-40B4-BE49-F238E27FC236}">
                <a16:creationId xmlns:a16="http://schemas.microsoft.com/office/drawing/2014/main" id="{4E9199B8-9D54-C22B-3D4C-FC8AB1EDCB77}"/>
              </a:ext>
            </a:extLst>
          </p:cNvPr>
          <p:cNvPicPr>
            <a:picLocks noChangeAspect="1"/>
          </p:cNvPicPr>
          <p:nvPr/>
        </p:nvPicPr>
        <p:blipFill>
          <a:blip r:embed="rId3"/>
          <a:stretch>
            <a:fillRect/>
          </a:stretch>
        </p:blipFill>
        <p:spPr>
          <a:xfrm>
            <a:off x="9920286" y="6003604"/>
            <a:ext cx="2192267" cy="804076"/>
          </a:xfrm>
          <a:prstGeom prst="rect">
            <a:avLst/>
          </a:prstGeom>
        </p:spPr>
      </p:pic>
    </p:spTree>
    <p:extLst>
      <p:ext uri="{BB962C8B-B14F-4D97-AF65-F5344CB8AC3E}">
        <p14:creationId xmlns:p14="http://schemas.microsoft.com/office/powerpoint/2010/main" val="30452229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64000"/>
                <a:lumMod val="88000"/>
              </a:schemeClr>
            </a:gs>
          </a:gsLst>
          <a:lin ang="5400000" scaled="0"/>
        </a:gradFill>
        <a:effectLst/>
      </p:bgPr>
    </p:bg>
    <p:spTree>
      <p:nvGrpSpPr>
        <p:cNvPr id="1" name="">
          <a:extLst>
            <a:ext uri="{FF2B5EF4-FFF2-40B4-BE49-F238E27FC236}">
              <a16:creationId xmlns:a16="http://schemas.microsoft.com/office/drawing/2014/main" id="{536FD6E4-0A65-91D2-FE90-6762DCC8FFF1}"/>
            </a:ext>
          </a:extLst>
        </p:cNvPr>
        <p:cNvGrpSpPr/>
        <p:nvPr/>
      </p:nvGrpSpPr>
      <p:grpSpPr>
        <a:xfrm>
          <a:off x="0" y="0"/>
          <a:ext cx="0" cy="0"/>
          <a:chOff x="0" y="0"/>
          <a:chExt cx="0" cy="0"/>
        </a:xfrm>
      </p:grpSpPr>
      <p:sp>
        <p:nvSpPr>
          <p:cNvPr id="5" name="Titre 1">
            <a:extLst>
              <a:ext uri="{FF2B5EF4-FFF2-40B4-BE49-F238E27FC236}">
                <a16:creationId xmlns:a16="http://schemas.microsoft.com/office/drawing/2014/main" id="{4672430D-9569-16B2-5707-D6D1A429B85F}"/>
              </a:ext>
            </a:extLst>
          </p:cNvPr>
          <p:cNvSpPr txBox="1">
            <a:spLocks/>
          </p:cNvSpPr>
          <p:nvPr/>
        </p:nvSpPr>
        <p:spPr>
          <a:xfrm>
            <a:off x="913774" y="652008"/>
            <a:ext cx="10364451" cy="715616"/>
          </a:xfrm>
          <a:prstGeom prst="rect">
            <a:avLst/>
          </a:prstGeom>
        </p:spPr>
        <p:txBody>
          <a:bodyPr>
            <a:normAutofit/>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fr-CA" dirty="0"/>
              <a:t>Sa musique</a:t>
            </a:r>
          </a:p>
        </p:txBody>
      </p:sp>
      <p:pic>
        <p:nvPicPr>
          <p:cNvPr id="7" name="Image 6">
            <a:extLst>
              <a:ext uri="{FF2B5EF4-FFF2-40B4-BE49-F238E27FC236}">
                <a16:creationId xmlns:a16="http://schemas.microsoft.com/office/drawing/2014/main" id="{66D5CF15-DD68-2209-A030-90A5FAAC9A5F}"/>
              </a:ext>
            </a:extLst>
          </p:cNvPr>
          <p:cNvPicPr>
            <a:picLocks noChangeAspect="1"/>
          </p:cNvPicPr>
          <p:nvPr/>
        </p:nvPicPr>
        <p:blipFill>
          <a:blip r:embed="rId3"/>
          <a:stretch>
            <a:fillRect/>
          </a:stretch>
        </p:blipFill>
        <p:spPr>
          <a:xfrm>
            <a:off x="9920286" y="6003604"/>
            <a:ext cx="2192267" cy="804076"/>
          </a:xfrm>
          <a:prstGeom prst="rect">
            <a:avLst/>
          </a:prstGeom>
        </p:spPr>
      </p:pic>
      <p:pic>
        <p:nvPicPr>
          <p:cNvPr id="3" name="Image 3" descr="Image 3">
            <a:extLst>
              <a:ext uri="{FF2B5EF4-FFF2-40B4-BE49-F238E27FC236}">
                <a16:creationId xmlns:a16="http://schemas.microsoft.com/office/drawing/2014/main" id="{2C8C0B89-0875-BC9B-D438-C721AF2130A5}"/>
              </a:ext>
            </a:extLst>
          </p:cNvPr>
          <p:cNvPicPr>
            <a:picLocks noChangeAspect="1"/>
          </p:cNvPicPr>
          <p:nvPr/>
        </p:nvPicPr>
        <p:blipFill>
          <a:blip r:embed="rId4"/>
          <a:stretch>
            <a:fillRect/>
          </a:stretch>
        </p:blipFill>
        <p:spPr>
          <a:xfrm>
            <a:off x="3570122" y="1530095"/>
            <a:ext cx="5051756" cy="5102784"/>
          </a:xfrm>
          <a:prstGeom prst="rect">
            <a:avLst/>
          </a:prstGeom>
          <a:ln w="12700">
            <a:miter lim="400000"/>
          </a:ln>
        </p:spPr>
      </p:pic>
      <p:sp>
        <p:nvSpPr>
          <p:cNvPr id="6" name="ZoneTexte 5">
            <a:extLst>
              <a:ext uri="{FF2B5EF4-FFF2-40B4-BE49-F238E27FC236}">
                <a16:creationId xmlns:a16="http://schemas.microsoft.com/office/drawing/2014/main" id="{5365DCCB-AE68-F21F-A2C7-6F99F3763558}"/>
              </a:ext>
            </a:extLst>
          </p:cNvPr>
          <p:cNvSpPr txBox="1"/>
          <p:nvPr/>
        </p:nvSpPr>
        <p:spPr>
          <a:xfrm>
            <a:off x="717606" y="3940844"/>
            <a:ext cx="1620077" cy="395621"/>
          </a:xfrm>
          <a:prstGeom prst="rect">
            <a:avLst/>
          </a:prstGeom>
          <a:noFill/>
        </p:spPr>
        <p:txBody>
          <a:bodyPr wrap="square">
            <a:spAutoFit/>
          </a:bodyPr>
          <a:lstStyle/>
          <a:p>
            <a:pPr>
              <a:lnSpc>
                <a:spcPct val="50000"/>
              </a:lnSpc>
              <a:defRPr>
                <a:solidFill>
                  <a:schemeClr val="accent1">
                    <a:hueOff val="114395"/>
                    <a:lumOff val="-24975"/>
                  </a:schemeClr>
                </a:solidFill>
              </a:defRPr>
            </a:pPr>
            <a:r>
              <a:rPr lang="fr-CA" dirty="0">
                <a:latin typeface="Calibri" panose="020F0502020204030204" pitchFamily="34" charset="0"/>
                <a:ea typeface="Calibri" panose="020F0502020204030204" pitchFamily="34" charset="0"/>
                <a:cs typeface="Calibri" panose="020F0502020204030204" pitchFamily="34" charset="0"/>
              </a:rPr>
              <a:t>Crédit:</a:t>
            </a:r>
          </a:p>
          <a:p>
            <a:pPr>
              <a:lnSpc>
                <a:spcPct val="50000"/>
              </a:lnSpc>
              <a:defRPr>
                <a:solidFill>
                  <a:schemeClr val="accent1">
                    <a:hueOff val="114395"/>
                    <a:lumOff val="-24975"/>
                  </a:schemeClr>
                </a:solidFill>
              </a:defRPr>
            </a:pPr>
            <a:r>
              <a:rPr lang="fr-CA" dirty="0">
                <a:latin typeface="Calibri" panose="020F0502020204030204" pitchFamily="34" charset="0"/>
                <a:ea typeface="Calibri" panose="020F0502020204030204" pitchFamily="34" charset="0"/>
                <a:cs typeface="Calibri" panose="020F0502020204030204" pitchFamily="34" charset="0"/>
              </a:rPr>
              <a:t>Roger Lauzon</a:t>
            </a:r>
          </a:p>
        </p:txBody>
      </p:sp>
    </p:spTree>
    <p:extLst>
      <p:ext uri="{BB962C8B-B14F-4D97-AF65-F5344CB8AC3E}">
        <p14:creationId xmlns:p14="http://schemas.microsoft.com/office/powerpoint/2010/main" val="6005451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64000"/>
                <a:lumMod val="88000"/>
              </a:schemeClr>
            </a:gs>
          </a:gsLst>
          <a:lin ang="5400000" scaled="0"/>
        </a:gradFill>
        <a:effectLst/>
      </p:bgPr>
    </p:bg>
    <p:spTree>
      <p:nvGrpSpPr>
        <p:cNvPr id="1" name="">
          <a:extLst>
            <a:ext uri="{FF2B5EF4-FFF2-40B4-BE49-F238E27FC236}">
              <a16:creationId xmlns:a16="http://schemas.microsoft.com/office/drawing/2014/main" id="{B9963B6A-5564-4431-DE37-1F0720C0E741}"/>
            </a:ext>
          </a:extLst>
        </p:cNvPr>
        <p:cNvGrpSpPr/>
        <p:nvPr/>
      </p:nvGrpSpPr>
      <p:grpSpPr>
        <a:xfrm>
          <a:off x="0" y="0"/>
          <a:ext cx="0" cy="0"/>
          <a:chOff x="0" y="0"/>
          <a:chExt cx="0" cy="0"/>
        </a:xfrm>
      </p:grpSpPr>
      <p:sp>
        <p:nvSpPr>
          <p:cNvPr id="5" name="Titre 1">
            <a:extLst>
              <a:ext uri="{FF2B5EF4-FFF2-40B4-BE49-F238E27FC236}">
                <a16:creationId xmlns:a16="http://schemas.microsoft.com/office/drawing/2014/main" id="{8843477A-5F88-60CC-32F2-4F65FAEAC420}"/>
              </a:ext>
            </a:extLst>
          </p:cNvPr>
          <p:cNvSpPr txBox="1">
            <a:spLocks/>
          </p:cNvSpPr>
          <p:nvPr/>
        </p:nvSpPr>
        <p:spPr>
          <a:xfrm>
            <a:off x="913774" y="652008"/>
            <a:ext cx="10364451" cy="715616"/>
          </a:xfrm>
          <a:prstGeom prst="rect">
            <a:avLst/>
          </a:prstGeom>
        </p:spPr>
        <p:txBody>
          <a:bodyPr>
            <a:normAutofit/>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fr-CA" dirty="0"/>
              <a:t>Ses paysages</a:t>
            </a:r>
          </a:p>
        </p:txBody>
      </p:sp>
      <p:pic>
        <p:nvPicPr>
          <p:cNvPr id="7" name="Image 6">
            <a:extLst>
              <a:ext uri="{FF2B5EF4-FFF2-40B4-BE49-F238E27FC236}">
                <a16:creationId xmlns:a16="http://schemas.microsoft.com/office/drawing/2014/main" id="{648D6A41-6964-F0D3-33DF-060B679C96AE}"/>
              </a:ext>
            </a:extLst>
          </p:cNvPr>
          <p:cNvPicPr>
            <a:picLocks noChangeAspect="1"/>
          </p:cNvPicPr>
          <p:nvPr/>
        </p:nvPicPr>
        <p:blipFill>
          <a:blip r:embed="rId3"/>
          <a:stretch>
            <a:fillRect/>
          </a:stretch>
        </p:blipFill>
        <p:spPr>
          <a:xfrm>
            <a:off x="9920286" y="6003604"/>
            <a:ext cx="2192267" cy="804076"/>
          </a:xfrm>
          <a:prstGeom prst="rect">
            <a:avLst/>
          </a:prstGeom>
        </p:spPr>
      </p:pic>
      <p:sp>
        <p:nvSpPr>
          <p:cNvPr id="6" name="ZoneTexte 5">
            <a:extLst>
              <a:ext uri="{FF2B5EF4-FFF2-40B4-BE49-F238E27FC236}">
                <a16:creationId xmlns:a16="http://schemas.microsoft.com/office/drawing/2014/main" id="{B5A256A3-3181-C3EE-9905-A40A6C93FD5B}"/>
              </a:ext>
            </a:extLst>
          </p:cNvPr>
          <p:cNvSpPr txBox="1"/>
          <p:nvPr/>
        </p:nvSpPr>
        <p:spPr>
          <a:xfrm>
            <a:off x="413468" y="3940844"/>
            <a:ext cx="1288111" cy="534121"/>
          </a:xfrm>
          <a:prstGeom prst="rect">
            <a:avLst/>
          </a:prstGeom>
          <a:noFill/>
        </p:spPr>
        <p:txBody>
          <a:bodyPr wrap="square">
            <a:spAutoFit/>
          </a:bodyPr>
          <a:lstStyle/>
          <a:p>
            <a:pPr>
              <a:lnSpc>
                <a:spcPct val="50000"/>
              </a:lnSpc>
              <a:defRPr>
                <a:solidFill>
                  <a:schemeClr val="accent1">
                    <a:hueOff val="114395"/>
                    <a:lumOff val="-24975"/>
                  </a:schemeClr>
                </a:solidFill>
              </a:defRPr>
            </a:pPr>
            <a:r>
              <a:rPr lang="fr-CA" dirty="0">
                <a:latin typeface="Calibri" panose="020F0502020204030204" pitchFamily="34" charset="0"/>
                <a:ea typeface="Calibri" panose="020F0502020204030204" pitchFamily="34" charset="0"/>
                <a:cs typeface="Calibri" panose="020F0502020204030204" pitchFamily="34" charset="0"/>
              </a:rPr>
              <a:t>Crédit:</a:t>
            </a:r>
          </a:p>
          <a:p>
            <a:pPr>
              <a:lnSpc>
                <a:spcPct val="50000"/>
              </a:lnSpc>
              <a:defRPr>
                <a:solidFill>
                  <a:schemeClr val="accent1">
                    <a:hueOff val="114395"/>
                    <a:lumOff val="-24975"/>
                  </a:schemeClr>
                </a:solidFill>
              </a:defRPr>
            </a:pPr>
            <a:r>
              <a:rPr lang="fr-CA" dirty="0">
                <a:latin typeface="Calibri" panose="020F0502020204030204" pitchFamily="34" charset="0"/>
                <a:ea typeface="Calibri" panose="020F0502020204030204" pitchFamily="34" charset="0"/>
                <a:cs typeface="Calibri" panose="020F0502020204030204" pitchFamily="34" charset="0"/>
              </a:rPr>
              <a:t>Jean-Pierre</a:t>
            </a:r>
          </a:p>
          <a:p>
            <a:pPr>
              <a:lnSpc>
                <a:spcPct val="50000"/>
              </a:lnSpc>
              <a:defRPr>
                <a:solidFill>
                  <a:schemeClr val="accent1">
                    <a:hueOff val="114395"/>
                    <a:lumOff val="-24975"/>
                  </a:schemeClr>
                </a:solidFill>
              </a:defRPr>
            </a:pPr>
            <a:r>
              <a:rPr lang="fr-CA" dirty="0" err="1">
                <a:latin typeface="Calibri" panose="020F0502020204030204" pitchFamily="34" charset="0"/>
                <a:ea typeface="Calibri" panose="020F0502020204030204" pitchFamily="34" charset="0"/>
                <a:cs typeface="Calibri" panose="020F0502020204030204" pitchFamily="34" charset="0"/>
              </a:rPr>
              <a:t>Émond</a:t>
            </a:r>
            <a:endParaRPr lang="fr-CA" dirty="0">
              <a:latin typeface="Calibri" panose="020F0502020204030204" pitchFamily="34" charset="0"/>
              <a:ea typeface="Calibri" panose="020F0502020204030204" pitchFamily="34" charset="0"/>
              <a:cs typeface="Calibri" panose="020F0502020204030204" pitchFamily="34" charset="0"/>
            </a:endParaRPr>
          </a:p>
        </p:txBody>
      </p:sp>
      <p:pic>
        <p:nvPicPr>
          <p:cNvPr id="4" name="Image 13" descr="Image 13">
            <a:extLst>
              <a:ext uri="{FF2B5EF4-FFF2-40B4-BE49-F238E27FC236}">
                <a16:creationId xmlns:a16="http://schemas.microsoft.com/office/drawing/2014/main" id="{906B4DF7-0EC5-1EB4-8AE4-B9D88B6670DC}"/>
              </a:ext>
            </a:extLst>
          </p:cNvPr>
          <p:cNvPicPr>
            <a:picLocks noChangeAspect="1"/>
          </p:cNvPicPr>
          <p:nvPr/>
        </p:nvPicPr>
        <p:blipFill>
          <a:blip r:embed="rId4"/>
          <a:stretch>
            <a:fillRect/>
          </a:stretch>
        </p:blipFill>
        <p:spPr>
          <a:xfrm rot="10800000">
            <a:off x="1854797" y="1687148"/>
            <a:ext cx="8482407" cy="4775595"/>
          </a:xfrm>
          <a:prstGeom prst="rect">
            <a:avLst/>
          </a:prstGeom>
          <a:ln w="12700">
            <a:miter lim="400000"/>
          </a:ln>
        </p:spPr>
      </p:pic>
    </p:spTree>
    <p:extLst>
      <p:ext uri="{BB962C8B-B14F-4D97-AF65-F5344CB8AC3E}">
        <p14:creationId xmlns:p14="http://schemas.microsoft.com/office/powerpoint/2010/main" val="16031491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64000"/>
                <a:lumMod val="88000"/>
              </a:schemeClr>
            </a:gs>
          </a:gsLst>
          <a:lin ang="5400000" scaled="0"/>
        </a:gradFill>
        <a:effectLst/>
      </p:bgPr>
    </p:bg>
    <p:spTree>
      <p:nvGrpSpPr>
        <p:cNvPr id="1" name="">
          <a:extLst>
            <a:ext uri="{FF2B5EF4-FFF2-40B4-BE49-F238E27FC236}">
              <a16:creationId xmlns:a16="http://schemas.microsoft.com/office/drawing/2014/main" id="{83FBBA0F-BBC8-3D36-F5AC-4497EE76B5FD}"/>
            </a:ext>
          </a:extLst>
        </p:cNvPr>
        <p:cNvGrpSpPr/>
        <p:nvPr/>
      </p:nvGrpSpPr>
      <p:grpSpPr>
        <a:xfrm>
          <a:off x="0" y="0"/>
          <a:ext cx="0" cy="0"/>
          <a:chOff x="0" y="0"/>
          <a:chExt cx="0" cy="0"/>
        </a:xfrm>
      </p:grpSpPr>
      <p:sp>
        <p:nvSpPr>
          <p:cNvPr id="5" name="Titre 1">
            <a:extLst>
              <a:ext uri="{FF2B5EF4-FFF2-40B4-BE49-F238E27FC236}">
                <a16:creationId xmlns:a16="http://schemas.microsoft.com/office/drawing/2014/main" id="{A215BA03-8024-52D0-FC1E-FD4A84AC0E5A}"/>
              </a:ext>
            </a:extLst>
          </p:cNvPr>
          <p:cNvSpPr txBox="1">
            <a:spLocks/>
          </p:cNvSpPr>
          <p:nvPr/>
        </p:nvSpPr>
        <p:spPr>
          <a:xfrm>
            <a:off x="913774" y="652008"/>
            <a:ext cx="10364451" cy="715616"/>
          </a:xfrm>
          <a:prstGeom prst="rect">
            <a:avLst/>
          </a:prstGeom>
        </p:spPr>
        <p:txBody>
          <a:bodyPr>
            <a:normAutofit/>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fr-CA" dirty="0">
                <a:latin typeface="Calibri" panose="020F0502020204030204" pitchFamily="34" charset="0"/>
                <a:ea typeface="Calibri" panose="020F0502020204030204" pitchFamily="34" charset="0"/>
                <a:cs typeface="Calibri" panose="020F0502020204030204" pitchFamily="34" charset="0"/>
              </a:rPr>
              <a:t>SA vie</a:t>
            </a:r>
            <a:endParaRPr lang="fr-CA" dirty="0"/>
          </a:p>
        </p:txBody>
      </p:sp>
      <p:pic>
        <p:nvPicPr>
          <p:cNvPr id="7" name="Image 6">
            <a:extLst>
              <a:ext uri="{FF2B5EF4-FFF2-40B4-BE49-F238E27FC236}">
                <a16:creationId xmlns:a16="http://schemas.microsoft.com/office/drawing/2014/main" id="{D8F816F3-6C24-675A-C95F-3B260C0CB42C}"/>
              </a:ext>
            </a:extLst>
          </p:cNvPr>
          <p:cNvPicPr>
            <a:picLocks noChangeAspect="1"/>
          </p:cNvPicPr>
          <p:nvPr/>
        </p:nvPicPr>
        <p:blipFill>
          <a:blip r:embed="rId3"/>
          <a:stretch>
            <a:fillRect/>
          </a:stretch>
        </p:blipFill>
        <p:spPr>
          <a:xfrm>
            <a:off x="9920286" y="6003604"/>
            <a:ext cx="2192267" cy="804076"/>
          </a:xfrm>
          <a:prstGeom prst="rect">
            <a:avLst/>
          </a:prstGeom>
        </p:spPr>
      </p:pic>
      <p:sp>
        <p:nvSpPr>
          <p:cNvPr id="6" name="ZoneTexte 5">
            <a:extLst>
              <a:ext uri="{FF2B5EF4-FFF2-40B4-BE49-F238E27FC236}">
                <a16:creationId xmlns:a16="http://schemas.microsoft.com/office/drawing/2014/main" id="{373ED38C-B29A-11D9-972E-7888CF718714}"/>
              </a:ext>
            </a:extLst>
          </p:cNvPr>
          <p:cNvSpPr txBox="1"/>
          <p:nvPr/>
        </p:nvSpPr>
        <p:spPr>
          <a:xfrm>
            <a:off x="413467" y="3940844"/>
            <a:ext cx="1796995" cy="534121"/>
          </a:xfrm>
          <a:prstGeom prst="rect">
            <a:avLst/>
          </a:prstGeom>
          <a:noFill/>
        </p:spPr>
        <p:txBody>
          <a:bodyPr wrap="square">
            <a:spAutoFit/>
          </a:bodyPr>
          <a:lstStyle/>
          <a:p>
            <a:pPr>
              <a:lnSpc>
                <a:spcPct val="50000"/>
              </a:lnSpc>
              <a:defRPr>
                <a:solidFill>
                  <a:schemeClr val="accent1">
                    <a:hueOff val="114395"/>
                    <a:lumOff val="-24975"/>
                  </a:schemeClr>
                </a:solidFill>
              </a:defRPr>
            </a:pPr>
            <a:r>
              <a:rPr lang="fr-CA" dirty="0">
                <a:latin typeface="Calibri" panose="020F0502020204030204" pitchFamily="34" charset="0"/>
                <a:ea typeface="Calibri" panose="020F0502020204030204" pitchFamily="34" charset="0"/>
                <a:cs typeface="Calibri" panose="020F0502020204030204" pitchFamily="34" charset="0"/>
              </a:rPr>
              <a:t>Crédit:</a:t>
            </a:r>
          </a:p>
          <a:p>
            <a:pPr>
              <a:lnSpc>
                <a:spcPct val="50000"/>
              </a:lnSpc>
              <a:defRPr>
                <a:solidFill>
                  <a:schemeClr val="accent1">
                    <a:hueOff val="114395"/>
                    <a:lumOff val="-24975"/>
                  </a:schemeClr>
                </a:solidFill>
              </a:defRPr>
            </a:pPr>
            <a:r>
              <a:rPr lang="fr-CA" dirty="0">
                <a:latin typeface="Calibri" panose="020F0502020204030204" pitchFamily="34" charset="0"/>
                <a:ea typeface="Calibri" panose="020F0502020204030204" pitchFamily="34" charset="0"/>
                <a:cs typeface="Calibri" panose="020F0502020204030204" pitchFamily="34" charset="0"/>
              </a:rPr>
              <a:t>Romain </a:t>
            </a:r>
            <a:r>
              <a:rPr lang="fr-CA" dirty="0" err="1">
                <a:latin typeface="Calibri" panose="020F0502020204030204" pitchFamily="34" charset="0"/>
                <a:ea typeface="Calibri" panose="020F0502020204030204" pitchFamily="34" charset="0"/>
                <a:cs typeface="Calibri" panose="020F0502020204030204" pitchFamily="34" charset="0"/>
              </a:rPr>
              <a:t>Rembry</a:t>
            </a:r>
            <a:endParaRPr lang="fr-CA" dirty="0">
              <a:latin typeface="Calibri" panose="020F0502020204030204" pitchFamily="34" charset="0"/>
              <a:ea typeface="Calibri" panose="020F0502020204030204" pitchFamily="34" charset="0"/>
              <a:cs typeface="Calibri" panose="020F0502020204030204" pitchFamily="34" charset="0"/>
            </a:endParaRPr>
          </a:p>
          <a:p>
            <a:pPr>
              <a:lnSpc>
                <a:spcPct val="50000"/>
              </a:lnSpc>
              <a:defRPr>
                <a:solidFill>
                  <a:schemeClr val="accent1">
                    <a:hueOff val="114395"/>
                    <a:lumOff val="-24975"/>
                  </a:schemeClr>
                </a:solidFill>
              </a:defRPr>
            </a:pPr>
            <a:endParaRPr lang="fr-CA" dirty="0">
              <a:latin typeface="Calibri" panose="020F0502020204030204" pitchFamily="34" charset="0"/>
              <a:ea typeface="Calibri" panose="020F0502020204030204" pitchFamily="34" charset="0"/>
              <a:cs typeface="Calibri" panose="020F0502020204030204" pitchFamily="34" charset="0"/>
            </a:endParaRPr>
          </a:p>
        </p:txBody>
      </p:sp>
      <p:pic>
        <p:nvPicPr>
          <p:cNvPr id="3" name="Image 19" descr="Image 19">
            <a:extLst>
              <a:ext uri="{FF2B5EF4-FFF2-40B4-BE49-F238E27FC236}">
                <a16:creationId xmlns:a16="http://schemas.microsoft.com/office/drawing/2014/main" id="{58ED6AA1-0D2B-800F-B135-03E65698C27E}"/>
              </a:ext>
            </a:extLst>
          </p:cNvPr>
          <p:cNvPicPr>
            <a:picLocks noChangeAspect="1"/>
          </p:cNvPicPr>
          <p:nvPr/>
        </p:nvPicPr>
        <p:blipFill>
          <a:blip r:embed="rId4"/>
          <a:stretch>
            <a:fillRect/>
          </a:stretch>
        </p:blipFill>
        <p:spPr>
          <a:xfrm>
            <a:off x="2772830" y="1367624"/>
            <a:ext cx="6646337" cy="4984754"/>
          </a:xfrm>
          <a:prstGeom prst="rect">
            <a:avLst/>
          </a:prstGeom>
          <a:ln w="12700">
            <a:miter lim="400000"/>
          </a:ln>
        </p:spPr>
      </p:pic>
    </p:spTree>
    <p:extLst>
      <p:ext uri="{BB962C8B-B14F-4D97-AF65-F5344CB8AC3E}">
        <p14:creationId xmlns:p14="http://schemas.microsoft.com/office/powerpoint/2010/main" val="37762173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64000"/>
                <a:lumMod val="88000"/>
              </a:schemeClr>
            </a:gs>
          </a:gsLst>
          <a:lin ang="5400000" scaled="0"/>
        </a:gradFill>
        <a:effectLst/>
      </p:bgPr>
    </p:bg>
    <p:spTree>
      <p:nvGrpSpPr>
        <p:cNvPr id="1" name="">
          <a:extLst>
            <a:ext uri="{FF2B5EF4-FFF2-40B4-BE49-F238E27FC236}">
              <a16:creationId xmlns:a16="http://schemas.microsoft.com/office/drawing/2014/main" id="{B36F8D1C-C9B8-62FB-6101-F5BBC1C95B1C}"/>
            </a:ext>
          </a:extLst>
        </p:cNvPr>
        <p:cNvGrpSpPr/>
        <p:nvPr/>
      </p:nvGrpSpPr>
      <p:grpSpPr>
        <a:xfrm>
          <a:off x="0" y="0"/>
          <a:ext cx="0" cy="0"/>
          <a:chOff x="0" y="0"/>
          <a:chExt cx="0" cy="0"/>
        </a:xfrm>
      </p:grpSpPr>
      <p:sp>
        <p:nvSpPr>
          <p:cNvPr id="5" name="Titre 1">
            <a:extLst>
              <a:ext uri="{FF2B5EF4-FFF2-40B4-BE49-F238E27FC236}">
                <a16:creationId xmlns:a16="http://schemas.microsoft.com/office/drawing/2014/main" id="{5A033EE3-FD05-0782-D8D8-415B5BA68F65}"/>
              </a:ext>
            </a:extLst>
          </p:cNvPr>
          <p:cNvSpPr txBox="1">
            <a:spLocks/>
          </p:cNvSpPr>
          <p:nvPr/>
        </p:nvSpPr>
        <p:spPr>
          <a:xfrm>
            <a:off x="913774" y="652008"/>
            <a:ext cx="10364451" cy="715616"/>
          </a:xfrm>
          <a:prstGeom prst="rect">
            <a:avLst/>
          </a:prstGeom>
        </p:spPr>
        <p:txBody>
          <a:bodyPr>
            <a:normAutofit/>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fr-CA" dirty="0">
                <a:latin typeface="Calibri" panose="020F0502020204030204" pitchFamily="34" charset="0"/>
                <a:ea typeface="Calibri" panose="020F0502020204030204" pitchFamily="34" charset="0"/>
                <a:cs typeface="Calibri" panose="020F0502020204030204" pitchFamily="34" charset="0"/>
              </a:rPr>
              <a:t>Ses plaisirs</a:t>
            </a:r>
            <a:endParaRPr lang="fr-CA" dirty="0"/>
          </a:p>
        </p:txBody>
      </p:sp>
      <p:pic>
        <p:nvPicPr>
          <p:cNvPr id="7" name="Image 6">
            <a:extLst>
              <a:ext uri="{FF2B5EF4-FFF2-40B4-BE49-F238E27FC236}">
                <a16:creationId xmlns:a16="http://schemas.microsoft.com/office/drawing/2014/main" id="{9F5B7129-B140-BF66-9D28-D323A6721961}"/>
              </a:ext>
            </a:extLst>
          </p:cNvPr>
          <p:cNvPicPr>
            <a:picLocks noChangeAspect="1"/>
          </p:cNvPicPr>
          <p:nvPr/>
        </p:nvPicPr>
        <p:blipFill>
          <a:blip r:embed="rId3"/>
          <a:stretch>
            <a:fillRect/>
          </a:stretch>
        </p:blipFill>
        <p:spPr>
          <a:xfrm>
            <a:off x="9920286" y="6003604"/>
            <a:ext cx="2192267" cy="804076"/>
          </a:xfrm>
          <a:prstGeom prst="rect">
            <a:avLst/>
          </a:prstGeom>
        </p:spPr>
      </p:pic>
      <p:sp>
        <p:nvSpPr>
          <p:cNvPr id="6" name="ZoneTexte 5">
            <a:extLst>
              <a:ext uri="{FF2B5EF4-FFF2-40B4-BE49-F238E27FC236}">
                <a16:creationId xmlns:a16="http://schemas.microsoft.com/office/drawing/2014/main" id="{F4F15AEE-226C-505F-3155-9FD303D80203}"/>
              </a:ext>
            </a:extLst>
          </p:cNvPr>
          <p:cNvSpPr txBox="1"/>
          <p:nvPr/>
        </p:nvSpPr>
        <p:spPr>
          <a:xfrm>
            <a:off x="413467" y="3940844"/>
            <a:ext cx="1796995" cy="534121"/>
          </a:xfrm>
          <a:prstGeom prst="rect">
            <a:avLst/>
          </a:prstGeom>
          <a:noFill/>
        </p:spPr>
        <p:txBody>
          <a:bodyPr wrap="square">
            <a:spAutoFit/>
          </a:bodyPr>
          <a:lstStyle/>
          <a:p>
            <a:pPr>
              <a:lnSpc>
                <a:spcPct val="50000"/>
              </a:lnSpc>
              <a:defRPr>
                <a:solidFill>
                  <a:schemeClr val="accent1">
                    <a:hueOff val="114395"/>
                    <a:lumOff val="-24975"/>
                  </a:schemeClr>
                </a:solidFill>
              </a:defRPr>
            </a:pPr>
            <a:r>
              <a:rPr lang="fr-CA" dirty="0">
                <a:latin typeface="Calibri" panose="020F0502020204030204" pitchFamily="34" charset="0"/>
                <a:ea typeface="Calibri" panose="020F0502020204030204" pitchFamily="34" charset="0"/>
                <a:cs typeface="Calibri" panose="020F0502020204030204" pitchFamily="34" charset="0"/>
              </a:rPr>
              <a:t>Crédit:</a:t>
            </a:r>
          </a:p>
          <a:p>
            <a:pPr>
              <a:lnSpc>
                <a:spcPct val="50000"/>
              </a:lnSpc>
              <a:defRPr>
                <a:solidFill>
                  <a:schemeClr val="accent1">
                    <a:hueOff val="114395"/>
                    <a:lumOff val="-24975"/>
                  </a:schemeClr>
                </a:solidFill>
              </a:defRPr>
            </a:pPr>
            <a:r>
              <a:rPr lang="fr-CA" dirty="0">
                <a:latin typeface="Calibri" panose="020F0502020204030204" pitchFamily="34" charset="0"/>
                <a:ea typeface="Calibri" panose="020F0502020204030204" pitchFamily="34" charset="0"/>
                <a:cs typeface="Calibri" panose="020F0502020204030204" pitchFamily="34" charset="0"/>
              </a:rPr>
              <a:t>Édith Prince</a:t>
            </a:r>
          </a:p>
          <a:p>
            <a:pPr>
              <a:lnSpc>
                <a:spcPct val="50000"/>
              </a:lnSpc>
              <a:defRPr>
                <a:solidFill>
                  <a:schemeClr val="accent1">
                    <a:hueOff val="114395"/>
                    <a:lumOff val="-24975"/>
                  </a:schemeClr>
                </a:solidFill>
              </a:defRPr>
            </a:pPr>
            <a:endParaRPr lang="fr-CA" dirty="0">
              <a:latin typeface="Calibri" panose="020F0502020204030204" pitchFamily="34" charset="0"/>
              <a:ea typeface="Calibri" panose="020F0502020204030204" pitchFamily="34" charset="0"/>
              <a:cs typeface="Calibri" panose="020F0502020204030204" pitchFamily="34" charset="0"/>
            </a:endParaRPr>
          </a:p>
        </p:txBody>
      </p:sp>
      <p:pic>
        <p:nvPicPr>
          <p:cNvPr id="4" name="Image 11" descr="Image 11">
            <a:extLst>
              <a:ext uri="{FF2B5EF4-FFF2-40B4-BE49-F238E27FC236}">
                <a16:creationId xmlns:a16="http://schemas.microsoft.com/office/drawing/2014/main" id="{ED1771A4-66F1-0AAC-FE2D-2A353A773FA0}"/>
              </a:ext>
            </a:extLst>
          </p:cNvPr>
          <p:cNvPicPr>
            <a:picLocks noChangeAspect="1"/>
          </p:cNvPicPr>
          <p:nvPr/>
        </p:nvPicPr>
        <p:blipFill>
          <a:blip r:embed="rId4"/>
          <a:stretch>
            <a:fillRect/>
          </a:stretch>
        </p:blipFill>
        <p:spPr>
          <a:xfrm>
            <a:off x="2538712" y="1372078"/>
            <a:ext cx="6685203" cy="5033564"/>
          </a:xfrm>
          <a:prstGeom prst="rect">
            <a:avLst/>
          </a:prstGeom>
          <a:ln w="12700">
            <a:miter lim="400000"/>
          </a:ln>
        </p:spPr>
      </p:pic>
    </p:spTree>
    <p:extLst>
      <p:ext uri="{BB962C8B-B14F-4D97-AF65-F5344CB8AC3E}">
        <p14:creationId xmlns:p14="http://schemas.microsoft.com/office/powerpoint/2010/main" val="4799692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64000"/>
                <a:lumMod val="88000"/>
              </a:schemeClr>
            </a:gs>
          </a:gsLst>
          <a:lin ang="5400000" scaled="0"/>
        </a:gradFill>
        <a:effectLst/>
      </p:bgPr>
    </p:bg>
    <p:spTree>
      <p:nvGrpSpPr>
        <p:cNvPr id="1" name="">
          <a:extLst>
            <a:ext uri="{FF2B5EF4-FFF2-40B4-BE49-F238E27FC236}">
              <a16:creationId xmlns:a16="http://schemas.microsoft.com/office/drawing/2014/main" id="{6C429F34-8FF1-D23F-5F0E-4FEB1CB1AA57}"/>
            </a:ext>
          </a:extLst>
        </p:cNvPr>
        <p:cNvGrpSpPr/>
        <p:nvPr/>
      </p:nvGrpSpPr>
      <p:grpSpPr>
        <a:xfrm>
          <a:off x="0" y="0"/>
          <a:ext cx="0" cy="0"/>
          <a:chOff x="0" y="0"/>
          <a:chExt cx="0" cy="0"/>
        </a:xfrm>
      </p:grpSpPr>
      <p:sp>
        <p:nvSpPr>
          <p:cNvPr id="5" name="Titre 1">
            <a:extLst>
              <a:ext uri="{FF2B5EF4-FFF2-40B4-BE49-F238E27FC236}">
                <a16:creationId xmlns:a16="http://schemas.microsoft.com/office/drawing/2014/main" id="{BF421422-228A-7275-868A-6C6419AE4139}"/>
              </a:ext>
            </a:extLst>
          </p:cNvPr>
          <p:cNvSpPr txBox="1">
            <a:spLocks/>
          </p:cNvSpPr>
          <p:nvPr/>
        </p:nvSpPr>
        <p:spPr>
          <a:xfrm>
            <a:off x="913774" y="652008"/>
            <a:ext cx="10364451" cy="715616"/>
          </a:xfrm>
          <a:prstGeom prst="rect">
            <a:avLst/>
          </a:prstGeom>
        </p:spPr>
        <p:txBody>
          <a:bodyPr>
            <a:normAutofit/>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fr-CA" b="1" dirty="0">
                <a:latin typeface="Calibri" panose="020F0502020204030204" pitchFamily="34" charset="0"/>
                <a:ea typeface="Calibri" panose="020F0502020204030204" pitchFamily="34" charset="0"/>
                <a:cs typeface="Calibri" panose="020F0502020204030204" pitchFamily="34" charset="0"/>
              </a:rPr>
              <a:t>Signature visuelle</a:t>
            </a:r>
            <a:endParaRPr lang="fr-CA" dirty="0"/>
          </a:p>
        </p:txBody>
      </p:sp>
      <p:pic>
        <p:nvPicPr>
          <p:cNvPr id="7" name="Image 6">
            <a:extLst>
              <a:ext uri="{FF2B5EF4-FFF2-40B4-BE49-F238E27FC236}">
                <a16:creationId xmlns:a16="http://schemas.microsoft.com/office/drawing/2014/main" id="{EEF9EA84-EA58-9CF6-3CAF-532A1CDCF8CB}"/>
              </a:ext>
            </a:extLst>
          </p:cNvPr>
          <p:cNvPicPr>
            <a:picLocks noChangeAspect="1"/>
          </p:cNvPicPr>
          <p:nvPr/>
        </p:nvPicPr>
        <p:blipFill>
          <a:blip r:embed="rId3"/>
          <a:stretch>
            <a:fillRect/>
          </a:stretch>
        </p:blipFill>
        <p:spPr>
          <a:xfrm>
            <a:off x="9920286" y="6003604"/>
            <a:ext cx="2192267" cy="804076"/>
          </a:xfrm>
          <a:prstGeom prst="rect">
            <a:avLst/>
          </a:prstGeom>
        </p:spPr>
      </p:pic>
      <p:pic>
        <p:nvPicPr>
          <p:cNvPr id="3" name="Signature visuelle LdÎ 2026.jpg" descr="Signature visuelle LdÎ 2026.jpg">
            <a:extLst>
              <a:ext uri="{FF2B5EF4-FFF2-40B4-BE49-F238E27FC236}">
                <a16:creationId xmlns:a16="http://schemas.microsoft.com/office/drawing/2014/main" id="{FA616B32-E552-1E1E-4DEB-C84FA0CF6505}"/>
              </a:ext>
            </a:extLst>
          </p:cNvPr>
          <p:cNvPicPr>
            <a:picLocks noChangeAspect="1"/>
          </p:cNvPicPr>
          <p:nvPr/>
        </p:nvPicPr>
        <p:blipFill>
          <a:blip r:embed="rId4"/>
          <a:stretch>
            <a:fillRect/>
          </a:stretch>
        </p:blipFill>
        <p:spPr>
          <a:xfrm>
            <a:off x="2517340" y="1246070"/>
            <a:ext cx="6984467" cy="5397247"/>
          </a:xfrm>
          <a:prstGeom prst="rect">
            <a:avLst/>
          </a:prstGeom>
          <a:ln w="12700">
            <a:miter lim="400000"/>
          </a:ln>
        </p:spPr>
      </p:pic>
    </p:spTree>
    <p:extLst>
      <p:ext uri="{BB962C8B-B14F-4D97-AF65-F5344CB8AC3E}">
        <p14:creationId xmlns:p14="http://schemas.microsoft.com/office/powerpoint/2010/main" val="12650006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64000"/>
                <a:lumMod val="88000"/>
              </a:schemeClr>
            </a:gs>
          </a:gsLst>
          <a:lin ang="5400000" scaled="0"/>
        </a:gradFill>
        <a:effectLst/>
      </p:bgPr>
    </p:bg>
    <p:spTree>
      <p:nvGrpSpPr>
        <p:cNvPr id="1" name=""/>
        <p:cNvGrpSpPr/>
        <p:nvPr/>
      </p:nvGrpSpPr>
      <p:grpSpPr>
        <a:xfrm>
          <a:off x="0" y="0"/>
          <a:ext cx="0" cy="0"/>
          <a:chOff x="0" y="0"/>
          <a:chExt cx="0" cy="0"/>
        </a:xfrm>
      </p:grpSpPr>
      <p:sp>
        <p:nvSpPr>
          <p:cNvPr id="5" name="Titre 1">
            <a:extLst>
              <a:ext uri="{FF2B5EF4-FFF2-40B4-BE49-F238E27FC236}">
                <a16:creationId xmlns:a16="http://schemas.microsoft.com/office/drawing/2014/main" id="{45E0CEE6-78B8-2A24-C19A-F516FD667F40}"/>
              </a:ext>
            </a:extLst>
          </p:cNvPr>
          <p:cNvSpPr txBox="1">
            <a:spLocks/>
          </p:cNvSpPr>
          <p:nvPr/>
        </p:nvSpPr>
        <p:spPr>
          <a:xfrm>
            <a:off x="1045029" y="613656"/>
            <a:ext cx="10233196" cy="1285879"/>
          </a:xfrm>
          <a:prstGeom prst="rect">
            <a:avLst/>
          </a:prstGeom>
        </p:spPr>
        <p:txBody>
          <a:bodyPr>
            <a:normAutofit fontScale="97500"/>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fr-CA" dirty="0"/>
              <a:t>défis et ENJEUX 2026-2027</a:t>
            </a:r>
          </a:p>
        </p:txBody>
      </p:sp>
      <p:sp>
        <p:nvSpPr>
          <p:cNvPr id="4" name="ZoneTexte 3">
            <a:extLst>
              <a:ext uri="{FF2B5EF4-FFF2-40B4-BE49-F238E27FC236}">
                <a16:creationId xmlns:a16="http://schemas.microsoft.com/office/drawing/2014/main" id="{5C9B24F9-1DA4-DD43-9902-39515DBF3D75}"/>
              </a:ext>
            </a:extLst>
          </p:cNvPr>
          <p:cNvSpPr txBox="1"/>
          <p:nvPr/>
        </p:nvSpPr>
        <p:spPr>
          <a:xfrm>
            <a:off x="1284514" y="1197429"/>
            <a:ext cx="9530970" cy="5355312"/>
          </a:xfrm>
          <a:prstGeom prst="rect">
            <a:avLst/>
          </a:prstGeom>
          <a:noFill/>
        </p:spPr>
        <p:txBody>
          <a:bodyPr wrap="square">
            <a:spAutoFit/>
          </a:bodyPr>
          <a:lstStyle/>
          <a:p>
            <a:pPr marL="285750" indent="-285750">
              <a:buFont typeface="Arial" panose="020B0604020202020204" pitchFamily="34" charset="0"/>
              <a:buChar char="•"/>
            </a:pPr>
            <a:r>
              <a:rPr lang="fr-CA" dirty="0">
                <a:latin typeface="Calibri" panose="020F0502020204030204" pitchFamily="34" charset="0"/>
                <a:ea typeface="Calibri" panose="020F0502020204030204" pitchFamily="34" charset="0"/>
                <a:cs typeface="Calibri" panose="020F0502020204030204" pitchFamily="34" charset="0"/>
              </a:rPr>
              <a:t>Continuer notre sensibilisation auprès des riverains et usagers lors d’événements publics;</a:t>
            </a:r>
          </a:p>
          <a:p>
            <a:endParaRPr lang="fr-CA"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fr-CA" dirty="0">
                <a:latin typeface="Calibri" panose="020F0502020204030204" pitchFamily="34" charset="0"/>
                <a:ea typeface="Calibri" panose="020F0502020204030204" pitchFamily="34" charset="0"/>
                <a:cs typeface="Calibri" panose="020F0502020204030204" pitchFamily="34" charset="0"/>
              </a:rPr>
              <a:t>Être à l’affut des dangers qui nous préoccupent(espèces envahissantes comme la moule zébré, la vivipare chinoise (gros escargot), les cyanobactéries ou algues bleues, etc.</a:t>
            </a:r>
          </a:p>
          <a:p>
            <a:pPr marL="285750" indent="-285750">
              <a:buFont typeface="Arial" panose="020B0604020202020204" pitchFamily="34" charset="0"/>
              <a:buChar char="•"/>
            </a:pPr>
            <a:endParaRPr lang="fr-CA"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fr-CA" dirty="0">
                <a:latin typeface="Calibri" panose="020F0502020204030204" pitchFamily="34" charset="0"/>
                <a:ea typeface="Calibri" panose="020F0502020204030204" pitchFamily="34" charset="0"/>
                <a:cs typeface="Calibri" panose="020F0502020204030204" pitchFamily="34" charset="0"/>
              </a:rPr>
              <a:t>Développer une BANDE DESSINÉE avec la participation de COBALI afin de mieux sensibiliser les jeunes du niveau primaire et secondaire tout en s’adressant aux parents et usagers sous une nouvelle forme. Deux thèmes sont présentement discutés soit la « vie sous l’eau » et « la navigation et sécurité nautique ». </a:t>
            </a:r>
          </a:p>
          <a:p>
            <a:endParaRPr lang="fr-CA"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fr-CA" dirty="0">
                <a:latin typeface="Calibri" panose="020F0502020204030204" pitchFamily="34" charset="0"/>
                <a:ea typeface="Calibri" panose="020F0502020204030204" pitchFamily="34" charset="0"/>
                <a:cs typeface="Calibri" panose="020F0502020204030204" pitchFamily="34" charset="0"/>
              </a:rPr>
              <a:t>Revoir nos panneaux d’information aux quais publics et y apporter les correctifs souhaités ;</a:t>
            </a:r>
          </a:p>
          <a:p>
            <a:pPr marL="285750" indent="-285750">
              <a:buFont typeface="Arial" panose="020B0604020202020204" pitchFamily="34" charset="0"/>
              <a:buChar char="•"/>
            </a:pPr>
            <a:endParaRPr lang="fr-CA"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fr-CA" dirty="0">
                <a:latin typeface="Calibri" panose="020F0502020204030204" pitchFamily="34" charset="0"/>
                <a:cs typeface="Calibri" panose="020F0502020204030204" pitchFamily="34" charset="0"/>
              </a:rPr>
              <a:t>Bonne nouvelle, les tests chimiques reprendront cet été dans 4 zones ;</a:t>
            </a:r>
            <a:endParaRPr lang="fr-CA" dirty="0">
              <a:latin typeface="Calibri" panose="020F0502020204030204" pitchFamily="34" charset="0"/>
              <a:ea typeface="Calibri" panose="020F0502020204030204" pitchFamily="34" charset="0"/>
              <a:cs typeface="Calibri" panose="020F0502020204030204" pitchFamily="34" charset="0"/>
            </a:endParaRPr>
          </a:p>
          <a:p>
            <a:endParaRPr lang="fr-CA"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fr-CA" dirty="0">
                <a:latin typeface="Calibri" panose="020F0502020204030204" pitchFamily="34" charset="0"/>
                <a:ea typeface="Calibri" panose="020F0502020204030204" pitchFamily="34" charset="0"/>
                <a:cs typeface="Calibri" panose="020F0502020204030204" pitchFamily="34" charset="0"/>
              </a:rPr>
              <a:t>Positionner de façon la plus adéquate possible nos bouées de myriophylle à épis et prospecter le lac afin de trouver de nouveaux herbiers en émergence.</a:t>
            </a:r>
          </a:p>
          <a:p>
            <a:endParaRPr lang="fr-CA"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fr-CA" dirty="0">
                <a:latin typeface="Calibri" panose="020F0502020204030204" pitchFamily="34" charset="0"/>
                <a:ea typeface="Calibri" panose="020F0502020204030204" pitchFamily="34" charset="0"/>
                <a:cs typeface="Calibri" panose="020F0502020204030204" pitchFamily="34" charset="0"/>
              </a:rPr>
              <a:t>Continuer nos dialogues et présences avec les autres associations de protection de lacs, avec le </a:t>
            </a:r>
            <a:r>
              <a:rPr lang="fr-CA" dirty="0" err="1">
                <a:latin typeface="Calibri" panose="020F0502020204030204" pitchFamily="34" charset="0"/>
                <a:ea typeface="Calibri" panose="020F0502020204030204" pitchFamily="34" charset="0"/>
                <a:cs typeface="Calibri" panose="020F0502020204030204" pitchFamily="34" charset="0"/>
              </a:rPr>
              <a:t>Cobali</a:t>
            </a:r>
            <a:r>
              <a:rPr lang="fr-CA" dirty="0">
                <a:latin typeface="Calibri" panose="020F0502020204030204" pitchFamily="34" charset="0"/>
                <a:ea typeface="Calibri" panose="020F0502020204030204" pitchFamily="34" charset="0"/>
                <a:cs typeface="Calibri" panose="020F0502020204030204" pitchFamily="34" charset="0"/>
              </a:rPr>
              <a:t>, les municipalités et nos membres.</a:t>
            </a:r>
          </a:p>
        </p:txBody>
      </p:sp>
      <p:pic>
        <p:nvPicPr>
          <p:cNvPr id="6" name="Image 5">
            <a:extLst>
              <a:ext uri="{FF2B5EF4-FFF2-40B4-BE49-F238E27FC236}">
                <a16:creationId xmlns:a16="http://schemas.microsoft.com/office/drawing/2014/main" id="{F11684AE-93ED-F4E8-63B1-761D57E885AC}"/>
              </a:ext>
            </a:extLst>
          </p:cNvPr>
          <p:cNvPicPr>
            <a:picLocks noChangeAspect="1"/>
          </p:cNvPicPr>
          <p:nvPr/>
        </p:nvPicPr>
        <p:blipFill>
          <a:blip r:embed="rId2"/>
          <a:stretch>
            <a:fillRect/>
          </a:stretch>
        </p:blipFill>
        <p:spPr>
          <a:xfrm>
            <a:off x="10336116" y="6166910"/>
            <a:ext cx="1884218" cy="691090"/>
          </a:xfrm>
          <a:prstGeom prst="rect">
            <a:avLst/>
          </a:prstGeom>
        </p:spPr>
      </p:pic>
    </p:spTree>
    <p:extLst>
      <p:ext uri="{BB962C8B-B14F-4D97-AF65-F5344CB8AC3E}">
        <p14:creationId xmlns:p14="http://schemas.microsoft.com/office/powerpoint/2010/main" val="16945081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64000"/>
                <a:lumMod val="88000"/>
              </a:schemeClr>
            </a:gs>
          </a:gsLst>
          <a:lin ang="5400000" scaled="0"/>
        </a:gradFill>
        <a:effectLst/>
      </p:bgPr>
    </p:bg>
    <p:spTree>
      <p:nvGrpSpPr>
        <p:cNvPr id="1" name="">
          <a:extLst>
            <a:ext uri="{FF2B5EF4-FFF2-40B4-BE49-F238E27FC236}">
              <a16:creationId xmlns:a16="http://schemas.microsoft.com/office/drawing/2014/main" id="{034C7D84-F7E5-E610-A5F9-22BA3F46D18C}"/>
            </a:ext>
          </a:extLst>
        </p:cNvPr>
        <p:cNvGrpSpPr/>
        <p:nvPr/>
      </p:nvGrpSpPr>
      <p:grpSpPr>
        <a:xfrm>
          <a:off x="0" y="0"/>
          <a:ext cx="0" cy="0"/>
          <a:chOff x="0" y="0"/>
          <a:chExt cx="0" cy="0"/>
        </a:xfrm>
      </p:grpSpPr>
      <p:sp>
        <p:nvSpPr>
          <p:cNvPr id="5" name="Titre 1">
            <a:extLst>
              <a:ext uri="{FF2B5EF4-FFF2-40B4-BE49-F238E27FC236}">
                <a16:creationId xmlns:a16="http://schemas.microsoft.com/office/drawing/2014/main" id="{84BAA9D9-6234-D24B-7FCA-E98030E53CBE}"/>
              </a:ext>
            </a:extLst>
          </p:cNvPr>
          <p:cNvSpPr txBox="1">
            <a:spLocks/>
          </p:cNvSpPr>
          <p:nvPr/>
        </p:nvSpPr>
        <p:spPr>
          <a:xfrm>
            <a:off x="913774" y="854396"/>
            <a:ext cx="10364451" cy="1045139"/>
          </a:xfrm>
          <a:prstGeom prst="rect">
            <a:avLst/>
          </a:prstGeom>
        </p:spPr>
        <p:txBody>
          <a:bodyPr>
            <a:normAutofit fontScale="97500"/>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fr-CA" dirty="0"/>
              <a:t>REMERCIEMENT</a:t>
            </a:r>
          </a:p>
        </p:txBody>
      </p:sp>
      <p:sp>
        <p:nvSpPr>
          <p:cNvPr id="4" name="ZoneTexte 3">
            <a:extLst>
              <a:ext uri="{FF2B5EF4-FFF2-40B4-BE49-F238E27FC236}">
                <a16:creationId xmlns:a16="http://schemas.microsoft.com/office/drawing/2014/main" id="{BE414D08-6A6B-C8F0-D11E-D1C8996F690A}"/>
              </a:ext>
            </a:extLst>
          </p:cNvPr>
          <p:cNvSpPr txBox="1"/>
          <p:nvPr/>
        </p:nvSpPr>
        <p:spPr>
          <a:xfrm>
            <a:off x="1317522" y="1582993"/>
            <a:ext cx="9497961" cy="523220"/>
          </a:xfrm>
          <a:prstGeom prst="rect">
            <a:avLst/>
          </a:prstGeom>
          <a:noFill/>
        </p:spPr>
        <p:txBody>
          <a:bodyPr wrap="square">
            <a:spAutoFit/>
          </a:bodyPr>
          <a:lstStyle/>
          <a:p>
            <a:r>
              <a:rPr lang="fr-CA" sz="2800" dirty="0">
                <a:latin typeface="Calibri" panose="020F0502020204030204" pitchFamily="34" charset="0"/>
                <a:ea typeface="Calibri" panose="020F0502020204030204" pitchFamily="34" charset="0"/>
                <a:cs typeface="Calibri" panose="020F0502020204030204" pitchFamily="34" charset="0"/>
              </a:rPr>
              <a:t>Nos principaux partenaires 2025</a:t>
            </a:r>
          </a:p>
        </p:txBody>
      </p:sp>
      <p:sp>
        <p:nvSpPr>
          <p:cNvPr id="6" name="ZoneTexte 5">
            <a:extLst>
              <a:ext uri="{FF2B5EF4-FFF2-40B4-BE49-F238E27FC236}">
                <a16:creationId xmlns:a16="http://schemas.microsoft.com/office/drawing/2014/main" id="{D06E24A8-5AA3-591F-F1FF-4B1004D30150}"/>
              </a:ext>
            </a:extLst>
          </p:cNvPr>
          <p:cNvSpPr txBox="1"/>
          <p:nvPr/>
        </p:nvSpPr>
        <p:spPr>
          <a:xfrm>
            <a:off x="1396181" y="2379595"/>
            <a:ext cx="9094838" cy="3170099"/>
          </a:xfrm>
          <a:prstGeom prst="rect">
            <a:avLst/>
          </a:prstGeom>
          <a:noFill/>
        </p:spPr>
        <p:txBody>
          <a:bodyPr wrap="square">
            <a:spAutoFit/>
          </a:bodyPr>
          <a:lstStyle/>
          <a:p>
            <a:pPr marL="914400" lvl="1" indent="-457200">
              <a:buFont typeface="Wingdings" panose="05000000000000000000" pitchFamily="2" charset="2"/>
              <a:buChar char="Ø"/>
            </a:pPr>
            <a:r>
              <a:rPr lang="fr-CA" sz="2800" dirty="0">
                <a:solidFill>
                  <a:schemeClr val="tx1"/>
                </a:solidFill>
                <a:latin typeface="Calibri" panose="020F0502020204030204" pitchFamily="34" charset="0"/>
                <a:ea typeface="Calibri" panose="020F0502020204030204" pitchFamily="34" charset="0"/>
                <a:cs typeface="Calibri" panose="020F0502020204030204" pitchFamily="34" charset="0"/>
              </a:rPr>
              <a:t>Ville de </a:t>
            </a:r>
            <a:r>
              <a:rPr lang="fr-CA" sz="2800" dirty="0">
                <a:latin typeface="Calibri" panose="020F0502020204030204" pitchFamily="34" charset="0"/>
                <a:ea typeface="Calibri" panose="020F0502020204030204" pitchFamily="34" charset="0"/>
                <a:cs typeface="Calibri" panose="020F0502020204030204" pitchFamily="34" charset="0"/>
              </a:rPr>
              <a:t>M</a:t>
            </a:r>
            <a:r>
              <a:rPr lang="fr-CA" sz="2800" dirty="0">
                <a:solidFill>
                  <a:schemeClr val="tx1"/>
                </a:solidFill>
                <a:latin typeface="Calibri" panose="020F0502020204030204" pitchFamily="34" charset="0"/>
                <a:ea typeface="Calibri" panose="020F0502020204030204" pitchFamily="34" charset="0"/>
                <a:cs typeface="Calibri" panose="020F0502020204030204" pitchFamily="34" charset="0"/>
              </a:rPr>
              <a:t>ont-Laurier pour un montant de 4,000.00 $</a:t>
            </a:r>
          </a:p>
          <a:p>
            <a:pPr marL="914400" lvl="1" indent="-457200">
              <a:buFont typeface="Wingdings" panose="05000000000000000000" pitchFamily="2" charset="2"/>
              <a:buChar char="Ø"/>
            </a:pPr>
            <a:r>
              <a:rPr lang="fr-CA" sz="2800" dirty="0">
                <a:solidFill>
                  <a:schemeClr val="tx1"/>
                </a:solidFill>
                <a:latin typeface="Calibri" panose="020F0502020204030204" pitchFamily="34" charset="0"/>
                <a:ea typeface="Calibri" panose="020F0502020204030204" pitchFamily="34" charset="0"/>
                <a:cs typeface="Calibri" panose="020F0502020204030204" pitchFamily="34" charset="0"/>
              </a:rPr>
              <a:t>Municipalité de Saint-Aimé-du-Lac-des-îles pour un montant de 2,000.00 $</a:t>
            </a:r>
          </a:p>
          <a:p>
            <a:pPr marL="914400" lvl="1" indent="-457200">
              <a:buFont typeface="Wingdings" panose="05000000000000000000" pitchFamily="2" charset="2"/>
              <a:buChar char="Ø"/>
            </a:pPr>
            <a:r>
              <a:rPr lang="fr-CA" sz="2800" dirty="0">
                <a:latin typeface="Calibri" panose="020F0502020204030204" pitchFamily="34" charset="0"/>
                <a:ea typeface="Calibri" panose="020F0502020204030204" pitchFamily="34" charset="0"/>
                <a:cs typeface="Calibri" panose="020F0502020204030204" pitchFamily="34" charset="0"/>
              </a:rPr>
              <a:t>Camping À La Clairière pour son don de 500.00 $</a:t>
            </a:r>
          </a:p>
          <a:p>
            <a:pPr marL="914400" lvl="1" indent="-457200">
              <a:buFont typeface="Wingdings" panose="05000000000000000000" pitchFamily="2" charset="2"/>
              <a:buChar char="Ø"/>
            </a:pPr>
            <a:r>
              <a:rPr lang="fr-CA" sz="2800" dirty="0">
                <a:latin typeface="Calibri" panose="020F0502020204030204" pitchFamily="34" charset="0"/>
                <a:ea typeface="Calibri" panose="020F0502020204030204" pitchFamily="34" charset="0"/>
                <a:cs typeface="Calibri" panose="020F0502020204030204" pitchFamily="34" charset="0"/>
              </a:rPr>
              <a:t>Camping Plein Air pour son don de 500.00 $</a:t>
            </a:r>
          </a:p>
          <a:p>
            <a:pPr marL="914400" lvl="1" indent="-457200">
              <a:buFont typeface="Wingdings" panose="05000000000000000000" pitchFamily="2" charset="2"/>
              <a:buChar char="Ø"/>
            </a:pPr>
            <a:r>
              <a:rPr lang="fr-CA" sz="2800" dirty="0">
                <a:latin typeface="Calibri" panose="020F0502020204030204" pitchFamily="34" charset="0"/>
                <a:ea typeface="Calibri" panose="020F0502020204030204" pitchFamily="34" charset="0"/>
                <a:cs typeface="Calibri" panose="020F0502020204030204" pitchFamily="34" charset="0"/>
              </a:rPr>
              <a:t>À la Pépinière Mont-Laurier pour leur rabais de 10 %</a:t>
            </a:r>
          </a:p>
          <a:p>
            <a:pPr algn="l"/>
            <a:endParaRPr lang="fr-CA" sz="32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Image 6">
            <a:extLst>
              <a:ext uri="{FF2B5EF4-FFF2-40B4-BE49-F238E27FC236}">
                <a16:creationId xmlns:a16="http://schemas.microsoft.com/office/drawing/2014/main" id="{B7914EFA-AA27-4F69-2DFE-52E2CF966B39}"/>
              </a:ext>
            </a:extLst>
          </p:cNvPr>
          <p:cNvPicPr>
            <a:picLocks noChangeAspect="1"/>
          </p:cNvPicPr>
          <p:nvPr/>
        </p:nvPicPr>
        <p:blipFill>
          <a:blip r:embed="rId3"/>
          <a:stretch>
            <a:fillRect/>
          </a:stretch>
        </p:blipFill>
        <p:spPr>
          <a:xfrm>
            <a:off x="9904383" y="6003604"/>
            <a:ext cx="2192267" cy="804076"/>
          </a:xfrm>
          <a:prstGeom prst="rect">
            <a:avLst/>
          </a:prstGeom>
        </p:spPr>
      </p:pic>
    </p:spTree>
    <p:extLst>
      <p:ext uri="{BB962C8B-B14F-4D97-AF65-F5344CB8AC3E}">
        <p14:creationId xmlns:p14="http://schemas.microsoft.com/office/powerpoint/2010/main" val="1494248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64000"/>
                <a:lumMod val="88000"/>
              </a:schemeClr>
            </a:gs>
          </a:gsLst>
          <a:lin ang="5400000" scaled="0"/>
        </a:gradFill>
        <a:effectLst/>
      </p:bgPr>
    </p:bg>
    <p:spTree>
      <p:nvGrpSpPr>
        <p:cNvPr id="1" name=""/>
        <p:cNvGrpSpPr/>
        <p:nvPr/>
      </p:nvGrpSpPr>
      <p:grpSpPr>
        <a:xfrm>
          <a:off x="0" y="0"/>
          <a:ext cx="0" cy="0"/>
          <a:chOff x="0" y="0"/>
          <a:chExt cx="0" cy="0"/>
        </a:xfrm>
      </p:grpSpPr>
      <p:sp>
        <p:nvSpPr>
          <p:cNvPr id="5" name="Titre 1">
            <a:extLst>
              <a:ext uri="{FF2B5EF4-FFF2-40B4-BE49-F238E27FC236}">
                <a16:creationId xmlns:a16="http://schemas.microsoft.com/office/drawing/2014/main" id="{45E0CEE6-78B8-2A24-C19A-F516FD667F40}"/>
              </a:ext>
            </a:extLst>
          </p:cNvPr>
          <p:cNvSpPr txBox="1">
            <a:spLocks/>
          </p:cNvSpPr>
          <p:nvPr/>
        </p:nvSpPr>
        <p:spPr>
          <a:xfrm>
            <a:off x="913775" y="828813"/>
            <a:ext cx="10364451" cy="457597"/>
          </a:xfrm>
          <a:prstGeom prst="rect">
            <a:avLst/>
          </a:prstGeom>
        </p:spPr>
        <p:txBody>
          <a:bodyPr>
            <a:normAutofit fontScale="90000" lnSpcReduction="20000"/>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fr-CA" dirty="0"/>
              <a:t>Ordre du jour</a:t>
            </a:r>
          </a:p>
        </p:txBody>
      </p:sp>
      <p:sp>
        <p:nvSpPr>
          <p:cNvPr id="7" name="ZoneTexte 6">
            <a:extLst>
              <a:ext uri="{FF2B5EF4-FFF2-40B4-BE49-F238E27FC236}">
                <a16:creationId xmlns:a16="http://schemas.microsoft.com/office/drawing/2014/main" id="{47B1CDF8-4158-045E-FBAB-21F09A4835E5}"/>
              </a:ext>
            </a:extLst>
          </p:cNvPr>
          <p:cNvSpPr txBox="1"/>
          <p:nvPr/>
        </p:nvSpPr>
        <p:spPr>
          <a:xfrm>
            <a:off x="3048828" y="3244334"/>
            <a:ext cx="6097656" cy="369332"/>
          </a:xfrm>
          <a:prstGeom prst="rect">
            <a:avLst/>
          </a:prstGeom>
          <a:noFill/>
        </p:spPr>
        <p:txBody>
          <a:bodyPr wrap="square">
            <a:spAutoFit/>
          </a:bodyPr>
          <a:lstStyle/>
          <a:p>
            <a:r>
              <a:rPr lang="fr-CA" sz="1800" dirty="0">
                <a:effectLst/>
                <a:latin typeface="Calibri" panose="020F0502020204030204" pitchFamily="34" charset="0"/>
                <a:ea typeface="Calibri" panose="020F0502020204030204" pitchFamily="34" charset="0"/>
                <a:cs typeface="Calibri" panose="020F0502020204030204" pitchFamily="34" charset="0"/>
              </a:rPr>
              <a:t>i</a:t>
            </a:r>
            <a:endParaRPr lang="fr-CA" dirty="0"/>
          </a:p>
        </p:txBody>
      </p:sp>
      <p:sp>
        <p:nvSpPr>
          <p:cNvPr id="9" name="ZoneTexte 8">
            <a:extLst>
              <a:ext uri="{FF2B5EF4-FFF2-40B4-BE49-F238E27FC236}">
                <a16:creationId xmlns:a16="http://schemas.microsoft.com/office/drawing/2014/main" id="{ABD9A718-939D-3744-232D-BA2DFB9FDCE9}"/>
              </a:ext>
            </a:extLst>
          </p:cNvPr>
          <p:cNvSpPr txBox="1"/>
          <p:nvPr/>
        </p:nvSpPr>
        <p:spPr>
          <a:xfrm>
            <a:off x="698089" y="1346272"/>
            <a:ext cx="5751871" cy="4907241"/>
          </a:xfrm>
          <a:prstGeom prst="rect">
            <a:avLst/>
          </a:prstGeom>
          <a:noFill/>
        </p:spPr>
        <p:txBody>
          <a:bodyPr wrap="square">
            <a:spAutoFit/>
          </a:bodyPr>
          <a:lstStyle/>
          <a:p>
            <a:pPr marL="342900" lvl="0" indent="-342900">
              <a:lnSpc>
                <a:spcPct val="115000"/>
              </a:lnSpc>
              <a:spcAft>
                <a:spcPts val="600"/>
              </a:spcAft>
              <a:buFont typeface="+mj-lt"/>
              <a:buAutoNum type="arabicPeriod"/>
            </a:pPr>
            <a:r>
              <a:rPr lang="fr-CA" sz="1800" dirty="0">
                <a:effectLst/>
                <a:latin typeface="Calibri" panose="020F0502020204030204" pitchFamily="34" charset="0"/>
                <a:ea typeface="Calibri" panose="020F0502020204030204" pitchFamily="34" charset="0"/>
                <a:cs typeface="Calibri" panose="020F0502020204030204" pitchFamily="34" charset="0"/>
              </a:rPr>
              <a:t>Accueil et mot de bienvenue ; </a:t>
            </a:r>
          </a:p>
          <a:p>
            <a:pPr marL="342900" lvl="0" indent="-342900">
              <a:lnSpc>
                <a:spcPct val="115000"/>
              </a:lnSpc>
              <a:spcAft>
                <a:spcPts val="600"/>
              </a:spcAft>
              <a:buFont typeface="+mj-lt"/>
              <a:buAutoNum type="arabicPeriod"/>
            </a:pPr>
            <a:r>
              <a:rPr lang="fr-CA" sz="1800" dirty="0">
                <a:effectLst/>
                <a:latin typeface="Calibri" panose="020F0502020204030204" pitchFamily="34" charset="0"/>
                <a:ea typeface="Calibri" panose="020F0502020204030204" pitchFamily="34" charset="0"/>
                <a:cs typeface="Calibri" panose="020F0502020204030204" pitchFamily="34" charset="0"/>
              </a:rPr>
              <a:t>Élection du président et d’un(e) secrétaire d’assemblée ; </a:t>
            </a:r>
          </a:p>
          <a:p>
            <a:pPr marL="342900" lvl="0" indent="-342900">
              <a:lnSpc>
                <a:spcPct val="115000"/>
              </a:lnSpc>
              <a:spcAft>
                <a:spcPts val="600"/>
              </a:spcAft>
              <a:buFont typeface="+mj-lt"/>
              <a:buAutoNum type="arabicPeriod"/>
            </a:pPr>
            <a:r>
              <a:rPr lang="fr-CA" sz="1800" dirty="0">
                <a:effectLst/>
                <a:latin typeface="Calibri" panose="020F0502020204030204" pitchFamily="34" charset="0"/>
                <a:ea typeface="Calibri" panose="020F0502020204030204" pitchFamily="34" charset="0"/>
                <a:cs typeface="Calibri" panose="020F0502020204030204" pitchFamily="34" charset="0"/>
              </a:rPr>
              <a:t>Vérification de la légalité de l’assemblée (quorum et convocation) ;</a:t>
            </a:r>
          </a:p>
          <a:p>
            <a:pPr marL="342900" lvl="0" indent="-342900">
              <a:lnSpc>
                <a:spcPct val="115000"/>
              </a:lnSpc>
              <a:spcAft>
                <a:spcPts val="600"/>
              </a:spcAft>
              <a:buFont typeface="+mj-lt"/>
              <a:buAutoNum type="arabicPeriod"/>
            </a:pPr>
            <a:r>
              <a:rPr lang="fr-CA" sz="1800" dirty="0">
                <a:effectLst/>
                <a:latin typeface="Calibri" panose="020F0502020204030204" pitchFamily="34" charset="0"/>
                <a:ea typeface="Calibri" panose="020F0502020204030204" pitchFamily="34" charset="0"/>
                <a:cs typeface="Calibri" panose="020F0502020204030204" pitchFamily="34" charset="0"/>
              </a:rPr>
              <a:t>Lecture et adoption </a:t>
            </a:r>
            <a:r>
              <a:rPr lang="fr-CA" dirty="0">
                <a:latin typeface="Calibri" panose="020F0502020204030204" pitchFamily="34" charset="0"/>
                <a:ea typeface="Calibri" panose="020F0502020204030204" pitchFamily="34" charset="0"/>
                <a:cs typeface="Calibri" panose="020F0502020204030204" pitchFamily="34" charset="0"/>
              </a:rPr>
              <a:t>de </a:t>
            </a:r>
            <a:r>
              <a:rPr lang="fr-CA" sz="1800" dirty="0">
                <a:effectLst/>
                <a:latin typeface="Calibri" panose="020F0502020204030204" pitchFamily="34" charset="0"/>
                <a:ea typeface="Calibri" panose="020F0502020204030204" pitchFamily="34" charset="0"/>
                <a:cs typeface="Calibri" panose="020F0502020204030204" pitchFamily="34" charset="0"/>
              </a:rPr>
              <a:t>l’ordre du jour ;</a:t>
            </a:r>
          </a:p>
          <a:p>
            <a:pPr marL="342900" lvl="0" indent="-342900">
              <a:lnSpc>
                <a:spcPct val="115000"/>
              </a:lnSpc>
              <a:spcAft>
                <a:spcPts val="600"/>
              </a:spcAft>
              <a:buFont typeface="+mj-lt"/>
              <a:buAutoNum type="arabicPeriod"/>
            </a:pPr>
            <a:r>
              <a:rPr lang="fr-CA" sz="1800" dirty="0">
                <a:effectLst/>
                <a:latin typeface="Calibri" panose="020F0502020204030204" pitchFamily="34" charset="0"/>
                <a:ea typeface="Calibri" panose="020F0502020204030204" pitchFamily="34" charset="0"/>
                <a:cs typeface="Calibri" panose="020F0502020204030204" pitchFamily="34" charset="0"/>
              </a:rPr>
              <a:t>Lecture et adoption du procès-verbal du 22 juin 2025 ;</a:t>
            </a:r>
            <a:endParaRPr lang="fr-CA" dirty="0">
              <a:latin typeface="Calibri" panose="020F0502020204030204" pitchFamily="34" charset="0"/>
              <a:ea typeface="Calibri" panose="020F0502020204030204" pitchFamily="34" charset="0"/>
              <a:cs typeface="Calibri" panose="020F0502020204030204" pitchFamily="34" charset="0"/>
            </a:endParaRPr>
          </a:p>
          <a:p>
            <a:pPr marL="342900" indent="-342900">
              <a:lnSpc>
                <a:spcPct val="115000"/>
              </a:lnSpc>
              <a:spcAft>
                <a:spcPts val="600"/>
              </a:spcAft>
              <a:buFont typeface="+mj-lt"/>
              <a:buAutoNum type="arabicPeriod"/>
            </a:pPr>
            <a:r>
              <a:rPr lang="fr-CA" dirty="0">
                <a:latin typeface="Calibri" panose="020F0502020204030204" pitchFamily="34" charset="0"/>
                <a:ea typeface="Calibri" panose="020F0502020204030204" pitchFamily="34" charset="0"/>
                <a:cs typeface="Calibri" panose="020F0502020204030204" pitchFamily="34" charset="0"/>
              </a:rPr>
              <a:t>Présentation des états financiers ;</a:t>
            </a:r>
            <a:endParaRPr lang="fr-CA" sz="1800" dirty="0">
              <a:effectLst/>
              <a:latin typeface="Calibri" panose="020F0502020204030204" pitchFamily="34" charset="0"/>
              <a:ea typeface="Calibri" panose="020F0502020204030204" pitchFamily="34" charset="0"/>
              <a:cs typeface="Calibri" panose="020F0502020204030204" pitchFamily="34" charset="0"/>
            </a:endParaRPr>
          </a:p>
          <a:p>
            <a:pPr marL="342900" lvl="0" indent="-342900">
              <a:lnSpc>
                <a:spcPct val="115000"/>
              </a:lnSpc>
              <a:spcAft>
                <a:spcPts val="600"/>
              </a:spcAft>
              <a:buFont typeface="+mj-lt"/>
              <a:buAutoNum type="arabicPeriod"/>
            </a:pPr>
            <a:r>
              <a:rPr lang="fr-CA" sz="1800" dirty="0">
                <a:effectLst/>
                <a:latin typeface="Calibri" panose="020F0502020204030204" pitchFamily="34" charset="0"/>
                <a:ea typeface="Calibri" panose="020F0502020204030204" pitchFamily="34" charset="0"/>
                <a:cs typeface="Calibri" panose="020F0502020204030204" pitchFamily="34" charset="0"/>
              </a:rPr>
              <a:t>Rapport des activités de l’année 2025-2026, nouvelle signature et enjeux 2026-2027 ;</a:t>
            </a:r>
          </a:p>
          <a:p>
            <a:pPr marL="342900" lvl="0" indent="-342900">
              <a:lnSpc>
                <a:spcPct val="115000"/>
              </a:lnSpc>
              <a:spcAft>
                <a:spcPts val="600"/>
              </a:spcAft>
              <a:buFont typeface="+mj-lt"/>
              <a:buAutoNum type="arabicPeriod"/>
            </a:pPr>
            <a:r>
              <a:rPr lang="fr-CA" sz="1800" dirty="0">
                <a:effectLst/>
                <a:latin typeface="Calibri" panose="020F0502020204030204" pitchFamily="34" charset="0"/>
                <a:ea typeface="Calibri" panose="020F0502020204030204" pitchFamily="34" charset="0"/>
                <a:cs typeface="Calibri" panose="020F0502020204030204" pitchFamily="34" charset="0"/>
              </a:rPr>
              <a:t>Nomination de notre firme comptable ;</a:t>
            </a:r>
          </a:p>
          <a:p>
            <a:pPr marL="342900" indent="-342900">
              <a:lnSpc>
                <a:spcPct val="115000"/>
              </a:lnSpc>
              <a:spcAft>
                <a:spcPts val="600"/>
              </a:spcAft>
              <a:buFont typeface="+mj-lt"/>
              <a:buAutoNum type="arabicPeriod"/>
            </a:pPr>
            <a:r>
              <a:rPr lang="fr-CA" dirty="0">
                <a:latin typeface="Calibri" panose="020F0502020204030204" pitchFamily="34" charset="0"/>
                <a:ea typeface="Calibri" panose="020F0502020204030204" pitchFamily="34" charset="0"/>
                <a:cs typeface="Calibri" panose="020F0502020204030204" pitchFamily="34" charset="0"/>
              </a:rPr>
              <a:t>Ratification des actes posés par le Conseil d’administration en 2025 ;</a:t>
            </a:r>
          </a:p>
          <a:p>
            <a:pPr marL="342900" lvl="0" indent="-342900">
              <a:lnSpc>
                <a:spcPct val="115000"/>
              </a:lnSpc>
              <a:spcAft>
                <a:spcPts val="600"/>
              </a:spcAft>
              <a:buFont typeface="+mj-lt"/>
              <a:buAutoNum type="arabicPeriod"/>
            </a:pPr>
            <a:endParaRPr lang="fr-CA" sz="18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11" name="ZoneTexte 10">
            <a:extLst>
              <a:ext uri="{FF2B5EF4-FFF2-40B4-BE49-F238E27FC236}">
                <a16:creationId xmlns:a16="http://schemas.microsoft.com/office/drawing/2014/main" id="{86CAB611-3BC1-C168-5BEB-1EB2673A280D}"/>
              </a:ext>
            </a:extLst>
          </p:cNvPr>
          <p:cNvSpPr txBox="1"/>
          <p:nvPr/>
        </p:nvSpPr>
        <p:spPr>
          <a:xfrm>
            <a:off x="6361472" y="1346272"/>
            <a:ext cx="5279922" cy="4707443"/>
          </a:xfrm>
          <a:prstGeom prst="rect">
            <a:avLst/>
          </a:prstGeom>
          <a:noFill/>
        </p:spPr>
        <p:txBody>
          <a:bodyPr wrap="square">
            <a:spAutoFit/>
          </a:bodyPr>
          <a:lstStyle/>
          <a:p>
            <a:pPr marL="0" indent="0">
              <a:lnSpc>
                <a:spcPct val="115000"/>
              </a:lnSpc>
              <a:spcAft>
                <a:spcPts val="600"/>
              </a:spcAft>
              <a:buNone/>
            </a:pPr>
            <a:r>
              <a:rPr lang="fr-CA" sz="1600" dirty="0">
                <a:effectLst/>
                <a:latin typeface="Arial" panose="020B0604020202020204" pitchFamily="34" charset="0"/>
                <a:ea typeface="Arial" panose="020B0604020202020204" pitchFamily="34" charset="0"/>
                <a:cs typeface="Calibri" panose="020F0502020204030204" pitchFamily="34" charset="0"/>
              </a:rPr>
              <a:t>10. </a:t>
            </a:r>
            <a:r>
              <a:rPr lang="fr-CA" sz="1800" dirty="0">
                <a:effectLst/>
                <a:latin typeface="Calibri" panose="020F0502020204030204" pitchFamily="34" charset="0"/>
                <a:ea typeface="Calibri" panose="020F0502020204030204" pitchFamily="34" charset="0"/>
                <a:cs typeface="Calibri" panose="020F0502020204030204" pitchFamily="34" charset="0"/>
              </a:rPr>
              <a:t>Élection d’un </a:t>
            </a:r>
            <a:r>
              <a:rPr lang="fr-CA" sz="1800" dirty="0" err="1">
                <a:effectLst/>
                <a:latin typeface="Calibri" panose="020F0502020204030204" pitchFamily="34" charset="0"/>
                <a:ea typeface="Calibri" panose="020F0502020204030204" pitchFamily="34" charset="0"/>
                <a:cs typeface="Calibri" panose="020F0502020204030204" pitchFamily="34" charset="0"/>
              </a:rPr>
              <a:t>président.te</a:t>
            </a:r>
            <a:r>
              <a:rPr lang="fr-CA" sz="1800" dirty="0">
                <a:effectLst/>
                <a:latin typeface="Calibri" panose="020F0502020204030204" pitchFamily="34" charset="0"/>
                <a:ea typeface="Calibri" panose="020F0502020204030204" pitchFamily="34" charset="0"/>
                <a:cs typeface="Calibri" panose="020F0502020204030204" pitchFamily="34" charset="0"/>
              </a:rPr>
              <a:t> d’élection ;</a:t>
            </a:r>
          </a:p>
          <a:p>
            <a:pPr marL="0" lvl="0" indent="0">
              <a:lnSpc>
                <a:spcPct val="115000"/>
              </a:lnSpc>
              <a:spcAft>
                <a:spcPts val="600"/>
              </a:spcAft>
              <a:buNone/>
            </a:pPr>
            <a:r>
              <a:rPr lang="fr-CA" dirty="0">
                <a:latin typeface="Calibri" panose="020F0502020204030204" pitchFamily="34" charset="0"/>
                <a:ea typeface="Calibri" panose="020F0502020204030204" pitchFamily="34" charset="0"/>
                <a:cs typeface="Calibri" panose="020F0502020204030204" pitchFamily="34" charset="0"/>
              </a:rPr>
              <a:t>11. Élection</a:t>
            </a:r>
          </a:p>
          <a:p>
            <a:pPr marL="0" lvl="0" indent="0">
              <a:lnSpc>
                <a:spcPct val="115000"/>
              </a:lnSpc>
              <a:spcAft>
                <a:spcPts val="600"/>
              </a:spcAft>
              <a:buNone/>
            </a:pPr>
            <a:r>
              <a:rPr lang="fr-CA" u="sng" dirty="0">
                <a:effectLst/>
                <a:latin typeface="Calibri" panose="020F0502020204030204" pitchFamily="34" charset="0"/>
                <a:ea typeface="Calibri" panose="020F0502020204030204" pitchFamily="34" charset="0"/>
                <a:cs typeface="Calibri" panose="020F0502020204030204" pitchFamily="34" charset="0"/>
              </a:rPr>
              <a:t>Les postes pairs sont en élection pour 2 ans, les membres en élection :</a:t>
            </a:r>
          </a:p>
          <a:p>
            <a:pPr marL="0" lvl="0" indent="0">
              <a:spcAft>
                <a:spcPts val="600"/>
              </a:spcAft>
              <a:buNone/>
            </a:pPr>
            <a:r>
              <a:rPr lang="fr-CA" sz="1400" dirty="0">
                <a:latin typeface="Calibri" panose="020F0502020204030204" pitchFamily="34" charset="0"/>
                <a:ea typeface="Times New Roman" panose="02020603050405020304" pitchFamily="18" charset="0"/>
                <a:cs typeface="Calibri" panose="020F0502020204030204" pitchFamily="34" charset="0"/>
              </a:rPr>
              <a:t>	2. Guylaine Alie</a:t>
            </a:r>
            <a:endParaRPr lang="fr-CA" sz="1400" dirty="0">
              <a:latin typeface="Calibri" panose="020F0502020204030204" pitchFamily="34" charset="0"/>
              <a:ea typeface="Times New Roman" panose="02020603050405020304" pitchFamily="18" charset="0"/>
              <a:cs typeface="Times New Roman" panose="02020603050405020304" pitchFamily="18" charset="0"/>
            </a:endParaRPr>
          </a:p>
          <a:p>
            <a:pPr marL="0" lvl="0" indent="0">
              <a:spcAft>
                <a:spcPts val="600"/>
              </a:spcAft>
              <a:buNone/>
            </a:pPr>
            <a:r>
              <a:rPr lang="fr-CA" sz="1400" dirty="0">
                <a:latin typeface="Calibri" panose="020F0502020204030204" pitchFamily="34" charset="0"/>
                <a:ea typeface="Times New Roman" panose="02020603050405020304" pitchFamily="18" charset="0"/>
                <a:cs typeface="Calibri" panose="020F0502020204030204" pitchFamily="34" charset="0"/>
              </a:rPr>
              <a:t>	4. Normand Latreille</a:t>
            </a:r>
            <a:endParaRPr lang="fr-CA" sz="1400" dirty="0">
              <a:latin typeface="Calibri" panose="020F0502020204030204" pitchFamily="34" charset="0"/>
              <a:ea typeface="Times New Roman" panose="02020603050405020304" pitchFamily="18" charset="0"/>
              <a:cs typeface="Times New Roman" panose="02020603050405020304" pitchFamily="18" charset="0"/>
            </a:endParaRPr>
          </a:p>
          <a:p>
            <a:pPr marL="0" lvl="0" indent="0">
              <a:spcAft>
                <a:spcPts val="600"/>
              </a:spcAft>
              <a:buNone/>
            </a:pPr>
            <a:r>
              <a:rPr lang="fr-CA" sz="1400" dirty="0">
                <a:latin typeface="Calibri" panose="020F0502020204030204" pitchFamily="34" charset="0"/>
                <a:ea typeface="Times New Roman" panose="02020603050405020304" pitchFamily="18" charset="0"/>
                <a:cs typeface="Calibri" panose="020F0502020204030204" pitchFamily="34" charset="0"/>
              </a:rPr>
              <a:t>	6. Serge Grenier</a:t>
            </a:r>
            <a:endParaRPr lang="fr-CA" sz="1400" dirty="0">
              <a:latin typeface="Calibri" panose="020F0502020204030204" pitchFamily="34" charset="0"/>
              <a:ea typeface="Times New Roman" panose="02020603050405020304" pitchFamily="18" charset="0"/>
              <a:cs typeface="Times New Roman" panose="02020603050405020304" pitchFamily="18" charset="0"/>
            </a:endParaRPr>
          </a:p>
          <a:p>
            <a:pPr marL="0" lvl="0" indent="0">
              <a:spcAft>
                <a:spcPts val="600"/>
              </a:spcAft>
              <a:buNone/>
            </a:pPr>
            <a:r>
              <a:rPr lang="fr-CA" sz="1400" dirty="0">
                <a:latin typeface="Calibri" panose="020F0502020204030204" pitchFamily="34" charset="0"/>
                <a:ea typeface="Times New Roman" panose="02020603050405020304" pitchFamily="18" charset="0"/>
                <a:cs typeface="Calibri" panose="020F0502020204030204" pitchFamily="34" charset="0"/>
              </a:rPr>
              <a:t>	8. Simon Constantineau</a:t>
            </a:r>
          </a:p>
          <a:p>
            <a:r>
              <a:rPr lang="fr-FR" u="sng" dirty="0"/>
              <a:t>Les postes impairs vacants pour un mandat d’un an :</a:t>
            </a:r>
            <a:endParaRPr lang="fr-CA" dirty="0"/>
          </a:p>
          <a:p>
            <a:r>
              <a:rPr lang="fr-FR" dirty="0"/>
              <a:t> </a:t>
            </a:r>
            <a:r>
              <a:rPr lang="fr-FR" sz="1400" dirty="0">
                <a:latin typeface="Calibri" panose="020F0502020204030204" pitchFamily="34" charset="0"/>
                <a:ea typeface="Calibri" panose="020F0502020204030204" pitchFamily="34" charset="0"/>
                <a:cs typeface="Calibri" panose="020F0502020204030204" pitchFamily="34" charset="0"/>
              </a:rPr>
              <a:t>	1. Vacant depuis mai 2026)</a:t>
            </a:r>
            <a:endParaRPr lang="fr-CA" sz="1400" dirty="0">
              <a:latin typeface="Calibri" panose="020F0502020204030204" pitchFamily="34" charset="0"/>
              <a:ea typeface="Calibri" panose="020F0502020204030204" pitchFamily="34" charset="0"/>
              <a:cs typeface="Calibri" panose="020F0502020204030204" pitchFamily="34" charset="0"/>
            </a:endParaRPr>
          </a:p>
          <a:p>
            <a:r>
              <a:rPr lang="fr-FR" sz="1400" dirty="0">
                <a:latin typeface="Calibri" panose="020F0502020204030204" pitchFamily="34" charset="0"/>
                <a:ea typeface="Calibri" panose="020F0502020204030204" pitchFamily="34" charset="0"/>
                <a:cs typeface="Calibri" panose="020F0502020204030204" pitchFamily="34" charset="0"/>
              </a:rPr>
              <a:t>	5. Vacant</a:t>
            </a:r>
            <a:endParaRPr lang="fr-CA" sz="1400" dirty="0">
              <a:latin typeface="Calibri" panose="020F0502020204030204" pitchFamily="34" charset="0"/>
              <a:ea typeface="Calibri" panose="020F0502020204030204" pitchFamily="34" charset="0"/>
              <a:cs typeface="Calibri" panose="020F0502020204030204" pitchFamily="34" charset="0"/>
            </a:endParaRPr>
          </a:p>
          <a:p>
            <a:r>
              <a:rPr lang="en-US" sz="1400" dirty="0">
                <a:latin typeface="Calibri" panose="020F0502020204030204" pitchFamily="34" charset="0"/>
                <a:ea typeface="Calibri" panose="020F0502020204030204" pitchFamily="34" charset="0"/>
                <a:cs typeface="Calibri" panose="020F0502020204030204" pitchFamily="34" charset="0"/>
              </a:rPr>
              <a:t>	9. Vacant</a:t>
            </a:r>
            <a:endParaRPr lang="fr-CA" sz="1400" dirty="0">
              <a:effectLst/>
              <a:latin typeface="Calibri" panose="020F0502020204030204" pitchFamily="34" charset="0"/>
              <a:ea typeface="Calibri" panose="020F0502020204030204" pitchFamily="34" charset="0"/>
              <a:cs typeface="Calibri" panose="020F0502020204030204" pitchFamily="34" charset="0"/>
            </a:endParaRPr>
          </a:p>
          <a:p>
            <a:pPr>
              <a:lnSpc>
                <a:spcPct val="115000"/>
              </a:lnSpc>
              <a:spcBef>
                <a:spcPts val="1200"/>
              </a:spcBef>
              <a:spcAft>
                <a:spcPts val="600"/>
              </a:spcAft>
            </a:pPr>
            <a:r>
              <a:rPr lang="fr-CA"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a:t>
            </a:r>
            <a:r>
              <a:rPr lang="fr-CA" dirty="0">
                <a:solidFill>
                  <a:srgbClr val="000000"/>
                </a:solidFill>
                <a:latin typeface="Calibri" panose="020F0502020204030204" pitchFamily="34" charset="0"/>
                <a:ea typeface="Calibri" panose="020F0502020204030204" pitchFamily="34" charset="0"/>
                <a:cs typeface="Calibri" panose="020F0502020204030204" pitchFamily="34" charset="0"/>
              </a:rPr>
              <a:t>4</a:t>
            </a:r>
            <a:r>
              <a:rPr lang="fr-CA"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Parole à l’assemblée </a:t>
            </a:r>
          </a:p>
          <a:p>
            <a:pPr>
              <a:spcAft>
                <a:spcPts val="315"/>
              </a:spcAft>
            </a:pPr>
            <a:r>
              <a:rPr lang="fr-CA"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a:t>
            </a:r>
            <a:r>
              <a:rPr lang="fr-CA" dirty="0">
                <a:solidFill>
                  <a:srgbClr val="000000"/>
                </a:solidFill>
                <a:latin typeface="Calibri" panose="020F0502020204030204" pitchFamily="34" charset="0"/>
                <a:ea typeface="Calibri" panose="020F0502020204030204" pitchFamily="34" charset="0"/>
                <a:cs typeface="Calibri" panose="020F0502020204030204" pitchFamily="34" charset="0"/>
              </a:rPr>
              <a:t>5</a:t>
            </a:r>
            <a:r>
              <a:rPr lang="fr-CA"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Levée de l’assemblée</a:t>
            </a:r>
          </a:p>
        </p:txBody>
      </p:sp>
      <p:pic>
        <p:nvPicPr>
          <p:cNvPr id="3" name="Image 2">
            <a:extLst>
              <a:ext uri="{FF2B5EF4-FFF2-40B4-BE49-F238E27FC236}">
                <a16:creationId xmlns:a16="http://schemas.microsoft.com/office/drawing/2014/main" id="{0D1FDEC0-8B37-AB0E-29B9-D64E63C63602}"/>
              </a:ext>
            </a:extLst>
          </p:cNvPr>
          <p:cNvPicPr>
            <a:picLocks noChangeAspect="1"/>
          </p:cNvPicPr>
          <p:nvPr/>
        </p:nvPicPr>
        <p:blipFill>
          <a:blip r:embed="rId2"/>
          <a:stretch>
            <a:fillRect/>
          </a:stretch>
        </p:blipFill>
        <p:spPr>
          <a:xfrm>
            <a:off x="9864627" y="5955526"/>
            <a:ext cx="2192267" cy="804076"/>
          </a:xfrm>
          <a:prstGeom prst="rect">
            <a:avLst/>
          </a:prstGeom>
        </p:spPr>
      </p:pic>
    </p:spTree>
    <p:extLst>
      <p:ext uri="{BB962C8B-B14F-4D97-AF65-F5344CB8AC3E}">
        <p14:creationId xmlns:p14="http://schemas.microsoft.com/office/powerpoint/2010/main" val="25447897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64000"/>
                <a:lumMod val="88000"/>
              </a:schemeClr>
            </a:gs>
          </a:gsLst>
          <a:lin ang="5400000" scaled="0"/>
        </a:gradFill>
        <a:effectLst/>
      </p:bgPr>
    </p:bg>
    <p:spTree>
      <p:nvGrpSpPr>
        <p:cNvPr id="1" name="">
          <a:extLst>
            <a:ext uri="{FF2B5EF4-FFF2-40B4-BE49-F238E27FC236}">
              <a16:creationId xmlns:a16="http://schemas.microsoft.com/office/drawing/2014/main" id="{3EA123EF-A164-0B9A-BA8C-3182E9CCB996}"/>
            </a:ext>
          </a:extLst>
        </p:cNvPr>
        <p:cNvGrpSpPr/>
        <p:nvPr/>
      </p:nvGrpSpPr>
      <p:grpSpPr>
        <a:xfrm>
          <a:off x="0" y="0"/>
          <a:ext cx="0" cy="0"/>
          <a:chOff x="0" y="0"/>
          <a:chExt cx="0" cy="0"/>
        </a:xfrm>
      </p:grpSpPr>
      <p:sp>
        <p:nvSpPr>
          <p:cNvPr id="5" name="Titre 1">
            <a:extLst>
              <a:ext uri="{FF2B5EF4-FFF2-40B4-BE49-F238E27FC236}">
                <a16:creationId xmlns:a16="http://schemas.microsoft.com/office/drawing/2014/main" id="{D4637431-8B69-C27D-FBD5-85B4840F2D06}"/>
              </a:ext>
            </a:extLst>
          </p:cNvPr>
          <p:cNvSpPr txBox="1">
            <a:spLocks/>
          </p:cNvSpPr>
          <p:nvPr/>
        </p:nvSpPr>
        <p:spPr>
          <a:xfrm>
            <a:off x="913774" y="854396"/>
            <a:ext cx="10364451" cy="1045139"/>
          </a:xfrm>
          <a:prstGeom prst="rect">
            <a:avLst/>
          </a:prstGeom>
        </p:spPr>
        <p:txBody>
          <a:bodyPr>
            <a:normAutofit fontScale="97500"/>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endParaRPr lang="fr-CA" dirty="0"/>
          </a:p>
        </p:txBody>
      </p:sp>
      <p:sp>
        <p:nvSpPr>
          <p:cNvPr id="6" name="ZoneTexte 5">
            <a:extLst>
              <a:ext uri="{FF2B5EF4-FFF2-40B4-BE49-F238E27FC236}">
                <a16:creationId xmlns:a16="http://schemas.microsoft.com/office/drawing/2014/main" id="{C208D63F-86B7-E72E-D240-C552A623CE2D}"/>
              </a:ext>
            </a:extLst>
          </p:cNvPr>
          <p:cNvSpPr txBox="1"/>
          <p:nvPr/>
        </p:nvSpPr>
        <p:spPr>
          <a:xfrm>
            <a:off x="2313829" y="1956021"/>
            <a:ext cx="8177189" cy="3908762"/>
          </a:xfrm>
          <a:prstGeom prst="rect">
            <a:avLst/>
          </a:prstGeom>
          <a:noFill/>
        </p:spPr>
        <p:txBody>
          <a:bodyPr wrap="square">
            <a:spAutoFit/>
          </a:bodyPr>
          <a:lstStyle/>
          <a:p>
            <a:pPr algn="ctr"/>
            <a:r>
              <a:rPr lang="fr-CA" sz="2800" dirty="0">
                <a:solidFill>
                  <a:schemeClr val="tx1"/>
                </a:solidFill>
                <a:latin typeface="Calibri" panose="020F0502020204030204" pitchFamily="34" charset="0"/>
                <a:ea typeface="Calibri" panose="020F0502020204030204" pitchFamily="34" charset="0"/>
                <a:cs typeface="Calibri" panose="020F0502020204030204" pitchFamily="34" charset="0"/>
              </a:rPr>
              <a:t>CETTE ANNÉE NOUS RENDONS HOMMAGE À DEUX PERSONNES QUI ONT CONSACRÉ PLUSIEURS HEURES DE LEUR PRÉCIEUX TEMPS PENDANT PLUS DE 7 ANS.</a:t>
            </a:r>
          </a:p>
          <a:p>
            <a:pPr algn="ctr"/>
            <a:endParaRPr lang="fr-CA" sz="3200" dirty="0">
              <a:latin typeface="Calibri" panose="020F0502020204030204" pitchFamily="34" charset="0"/>
              <a:ea typeface="Calibri" panose="020F0502020204030204" pitchFamily="34" charset="0"/>
              <a:cs typeface="Calibri" panose="020F0502020204030204" pitchFamily="34" charset="0"/>
            </a:endParaRPr>
          </a:p>
          <a:p>
            <a:pPr algn="ctr"/>
            <a:r>
              <a:rPr lang="fr-CA" sz="2800" dirty="0">
                <a:solidFill>
                  <a:schemeClr val="tx1"/>
                </a:solidFill>
                <a:latin typeface="Calibri" panose="020F0502020204030204" pitchFamily="34" charset="0"/>
                <a:ea typeface="Calibri" panose="020F0502020204030204" pitchFamily="34" charset="0"/>
                <a:cs typeface="Calibri" panose="020F0502020204030204" pitchFamily="34" charset="0"/>
              </a:rPr>
              <a:t>MERCI À </a:t>
            </a:r>
          </a:p>
          <a:p>
            <a:pPr algn="ctr"/>
            <a:endParaRPr lang="fr-CA" sz="3200" dirty="0">
              <a:latin typeface="Calibri" panose="020F0502020204030204" pitchFamily="34" charset="0"/>
              <a:ea typeface="Calibri" panose="020F0502020204030204" pitchFamily="34" charset="0"/>
              <a:cs typeface="Calibri" panose="020F0502020204030204" pitchFamily="34" charset="0"/>
            </a:endParaRPr>
          </a:p>
          <a:p>
            <a:pPr algn="ctr"/>
            <a:r>
              <a:rPr lang="fr-CA" sz="3600" dirty="0">
                <a:solidFill>
                  <a:schemeClr val="tx1"/>
                </a:solidFill>
                <a:latin typeface="Calibri" panose="020F0502020204030204" pitchFamily="34" charset="0"/>
                <a:ea typeface="Calibri" panose="020F0502020204030204" pitchFamily="34" charset="0"/>
                <a:cs typeface="Calibri" panose="020F0502020204030204" pitchFamily="34" charset="0"/>
              </a:rPr>
              <a:t>Sylvie </a:t>
            </a:r>
            <a:r>
              <a:rPr lang="fr-CA" sz="3600" dirty="0" err="1">
                <a:solidFill>
                  <a:schemeClr val="tx1"/>
                </a:solidFill>
                <a:latin typeface="Calibri" panose="020F0502020204030204" pitchFamily="34" charset="0"/>
                <a:ea typeface="Calibri" panose="020F0502020204030204" pitchFamily="34" charset="0"/>
                <a:cs typeface="Calibri" panose="020F0502020204030204" pitchFamily="34" charset="0"/>
              </a:rPr>
              <a:t>Guénette</a:t>
            </a:r>
            <a:r>
              <a:rPr lang="fr-CA" sz="3600" dirty="0">
                <a:solidFill>
                  <a:schemeClr val="tx1"/>
                </a:solidFill>
                <a:latin typeface="Calibri" panose="020F0502020204030204" pitchFamily="34" charset="0"/>
                <a:ea typeface="Calibri" panose="020F0502020204030204" pitchFamily="34" charset="0"/>
                <a:cs typeface="Calibri" panose="020F0502020204030204" pitchFamily="34" charset="0"/>
              </a:rPr>
              <a:t> et </a:t>
            </a:r>
          </a:p>
          <a:p>
            <a:pPr algn="ctr"/>
            <a:r>
              <a:rPr lang="fr-CA" sz="3600" dirty="0">
                <a:latin typeface="Calibri" panose="020F0502020204030204" pitchFamily="34" charset="0"/>
                <a:ea typeface="Calibri" panose="020F0502020204030204" pitchFamily="34" charset="0"/>
                <a:cs typeface="Calibri" panose="020F0502020204030204" pitchFamily="34" charset="0"/>
              </a:rPr>
              <a:t>Benoît Bisaillon</a:t>
            </a:r>
            <a:endParaRPr lang="fr-CA" sz="36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Image 6">
            <a:extLst>
              <a:ext uri="{FF2B5EF4-FFF2-40B4-BE49-F238E27FC236}">
                <a16:creationId xmlns:a16="http://schemas.microsoft.com/office/drawing/2014/main" id="{AEED6DDB-1836-BC2E-87B2-E827EC5FBD09}"/>
              </a:ext>
            </a:extLst>
          </p:cNvPr>
          <p:cNvPicPr>
            <a:picLocks noChangeAspect="1"/>
          </p:cNvPicPr>
          <p:nvPr/>
        </p:nvPicPr>
        <p:blipFill>
          <a:blip r:embed="rId3"/>
          <a:stretch>
            <a:fillRect/>
          </a:stretch>
        </p:blipFill>
        <p:spPr>
          <a:xfrm>
            <a:off x="9904383" y="6003604"/>
            <a:ext cx="2192267" cy="804076"/>
          </a:xfrm>
          <a:prstGeom prst="rect">
            <a:avLst/>
          </a:prstGeom>
        </p:spPr>
      </p:pic>
      <p:sp>
        <p:nvSpPr>
          <p:cNvPr id="3" name="ZoneTexte 2">
            <a:extLst>
              <a:ext uri="{FF2B5EF4-FFF2-40B4-BE49-F238E27FC236}">
                <a16:creationId xmlns:a16="http://schemas.microsoft.com/office/drawing/2014/main" id="{E6B8BB13-3658-5115-6139-511FF381E8DB}"/>
              </a:ext>
            </a:extLst>
          </p:cNvPr>
          <p:cNvSpPr txBox="1"/>
          <p:nvPr/>
        </p:nvSpPr>
        <p:spPr>
          <a:xfrm>
            <a:off x="2544417" y="1123640"/>
            <a:ext cx="7490129" cy="646331"/>
          </a:xfrm>
          <a:prstGeom prst="rect">
            <a:avLst/>
          </a:prstGeom>
          <a:noFill/>
        </p:spPr>
        <p:txBody>
          <a:bodyPr wrap="square">
            <a:spAutoFit/>
          </a:bodyPr>
          <a:lstStyle/>
          <a:p>
            <a:pPr algn="ctr"/>
            <a:r>
              <a:rPr lang="fr-CA" sz="3600" dirty="0">
                <a:latin typeface="Calibri" panose="020F0502020204030204" pitchFamily="34" charset="0"/>
                <a:ea typeface="Calibri" panose="020F0502020204030204" pitchFamily="34" charset="0"/>
                <a:cs typeface="Calibri" panose="020F0502020204030204" pitchFamily="34" charset="0"/>
              </a:rPr>
              <a:t>HOMMAGE</a:t>
            </a:r>
          </a:p>
        </p:txBody>
      </p:sp>
    </p:spTree>
    <p:extLst>
      <p:ext uri="{BB962C8B-B14F-4D97-AF65-F5344CB8AC3E}">
        <p14:creationId xmlns:p14="http://schemas.microsoft.com/office/powerpoint/2010/main" val="16565198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64000"/>
                <a:lumMod val="88000"/>
              </a:schemeClr>
            </a:gs>
          </a:gsLst>
          <a:lin ang="5400000" scaled="0"/>
        </a:gradFill>
        <a:effectLst/>
      </p:bgPr>
    </p:bg>
    <p:spTree>
      <p:nvGrpSpPr>
        <p:cNvPr id="1" name="">
          <a:extLst>
            <a:ext uri="{FF2B5EF4-FFF2-40B4-BE49-F238E27FC236}">
              <a16:creationId xmlns:a16="http://schemas.microsoft.com/office/drawing/2014/main" id="{036755F5-8389-12FD-E7EA-284FF6F36029}"/>
            </a:ext>
          </a:extLst>
        </p:cNvPr>
        <p:cNvGrpSpPr/>
        <p:nvPr/>
      </p:nvGrpSpPr>
      <p:grpSpPr>
        <a:xfrm>
          <a:off x="0" y="0"/>
          <a:ext cx="0" cy="0"/>
          <a:chOff x="0" y="0"/>
          <a:chExt cx="0" cy="0"/>
        </a:xfrm>
      </p:grpSpPr>
      <p:sp>
        <p:nvSpPr>
          <p:cNvPr id="5" name="Titre 1">
            <a:extLst>
              <a:ext uri="{FF2B5EF4-FFF2-40B4-BE49-F238E27FC236}">
                <a16:creationId xmlns:a16="http://schemas.microsoft.com/office/drawing/2014/main" id="{DD02D7C0-8DA7-F1C4-0006-06654DA36080}"/>
              </a:ext>
            </a:extLst>
          </p:cNvPr>
          <p:cNvSpPr txBox="1">
            <a:spLocks/>
          </p:cNvSpPr>
          <p:nvPr/>
        </p:nvSpPr>
        <p:spPr>
          <a:xfrm>
            <a:off x="913774" y="854396"/>
            <a:ext cx="10364451" cy="1045139"/>
          </a:xfrm>
          <a:prstGeom prst="rect">
            <a:avLst/>
          </a:prstGeom>
        </p:spPr>
        <p:txBody>
          <a:bodyPr>
            <a:normAutofit fontScale="97500"/>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endParaRPr lang="fr-CA" dirty="0"/>
          </a:p>
        </p:txBody>
      </p:sp>
      <p:pic>
        <p:nvPicPr>
          <p:cNvPr id="7" name="Image 6">
            <a:extLst>
              <a:ext uri="{FF2B5EF4-FFF2-40B4-BE49-F238E27FC236}">
                <a16:creationId xmlns:a16="http://schemas.microsoft.com/office/drawing/2014/main" id="{B50F0F85-2D81-5DEF-CA2F-D4D78EB61FB9}"/>
              </a:ext>
            </a:extLst>
          </p:cNvPr>
          <p:cNvPicPr>
            <a:picLocks noChangeAspect="1"/>
          </p:cNvPicPr>
          <p:nvPr/>
        </p:nvPicPr>
        <p:blipFill>
          <a:blip r:embed="rId3"/>
          <a:stretch>
            <a:fillRect/>
          </a:stretch>
        </p:blipFill>
        <p:spPr>
          <a:xfrm>
            <a:off x="9904383" y="6003604"/>
            <a:ext cx="2192267" cy="804076"/>
          </a:xfrm>
          <a:prstGeom prst="rect">
            <a:avLst/>
          </a:prstGeom>
        </p:spPr>
      </p:pic>
      <p:sp>
        <p:nvSpPr>
          <p:cNvPr id="3" name="ZoneTexte 2">
            <a:extLst>
              <a:ext uri="{FF2B5EF4-FFF2-40B4-BE49-F238E27FC236}">
                <a16:creationId xmlns:a16="http://schemas.microsoft.com/office/drawing/2014/main" id="{1421E44B-3141-7FDA-1F60-B1147E28B0B2}"/>
              </a:ext>
            </a:extLst>
          </p:cNvPr>
          <p:cNvSpPr txBox="1"/>
          <p:nvPr/>
        </p:nvSpPr>
        <p:spPr>
          <a:xfrm>
            <a:off x="2414254" y="720077"/>
            <a:ext cx="7490129" cy="1200329"/>
          </a:xfrm>
          <a:prstGeom prst="rect">
            <a:avLst/>
          </a:prstGeom>
          <a:noFill/>
        </p:spPr>
        <p:txBody>
          <a:bodyPr wrap="square">
            <a:spAutoFit/>
          </a:bodyPr>
          <a:lstStyle/>
          <a:p>
            <a:pPr algn="ctr"/>
            <a:r>
              <a:rPr lang="fr-CA" sz="3600" dirty="0">
                <a:latin typeface="Calibri" panose="020F0502020204030204" pitchFamily="34" charset="0"/>
                <a:ea typeface="Calibri" panose="020F0502020204030204" pitchFamily="34" charset="0"/>
                <a:cs typeface="Calibri" panose="020F0502020204030204" pitchFamily="34" charset="0"/>
              </a:rPr>
              <a:t>Hommage à Sylvie </a:t>
            </a:r>
            <a:r>
              <a:rPr lang="fr-CA" sz="3600" dirty="0" err="1">
                <a:latin typeface="Calibri" panose="020F0502020204030204" pitchFamily="34" charset="0"/>
                <a:ea typeface="Calibri" panose="020F0502020204030204" pitchFamily="34" charset="0"/>
                <a:cs typeface="Calibri" panose="020F0502020204030204" pitchFamily="34" charset="0"/>
              </a:rPr>
              <a:t>Guénette</a:t>
            </a:r>
            <a:r>
              <a:rPr lang="fr-CA" sz="3600" dirty="0">
                <a:latin typeface="Calibri" panose="020F0502020204030204" pitchFamily="34" charset="0"/>
                <a:ea typeface="Calibri" panose="020F0502020204030204" pitchFamily="34" charset="0"/>
                <a:cs typeface="Calibri" panose="020F0502020204030204" pitchFamily="34" charset="0"/>
              </a:rPr>
              <a:t> et à Benoît Bisaillon</a:t>
            </a:r>
          </a:p>
        </p:txBody>
      </p:sp>
      <p:pic>
        <p:nvPicPr>
          <p:cNvPr id="4" name="Image 3">
            <a:extLst>
              <a:ext uri="{FF2B5EF4-FFF2-40B4-BE49-F238E27FC236}">
                <a16:creationId xmlns:a16="http://schemas.microsoft.com/office/drawing/2014/main" id="{99F352A9-BEB2-E4CE-17C7-5BCEE09CDCD6}"/>
              </a:ext>
            </a:extLst>
          </p:cNvPr>
          <p:cNvPicPr>
            <a:picLocks noChangeAspect="1"/>
          </p:cNvPicPr>
          <p:nvPr/>
        </p:nvPicPr>
        <p:blipFill>
          <a:blip r:embed="rId4"/>
          <a:stretch>
            <a:fillRect/>
          </a:stretch>
        </p:blipFill>
        <p:spPr>
          <a:xfrm>
            <a:off x="2258169" y="1878422"/>
            <a:ext cx="3093886" cy="4125181"/>
          </a:xfrm>
          <a:prstGeom prst="rect">
            <a:avLst/>
          </a:prstGeom>
        </p:spPr>
      </p:pic>
      <p:pic>
        <p:nvPicPr>
          <p:cNvPr id="9" name="Image 8">
            <a:extLst>
              <a:ext uri="{FF2B5EF4-FFF2-40B4-BE49-F238E27FC236}">
                <a16:creationId xmlns:a16="http://schemas.microsoft.com/office/drawing/2014/main" id="{68FFCFFE-BD84-3193-3145-BDFF6AB35087}"/>
              </a:ext>
            </a:extLst>
          </p:cNvPr>
          <p:cNvPicPr>
            <a:picLocks noChangeAspect="1"/>
          </p:cNvPicPr>
          <p:nvPr/>
        </p:nvPicPr>
        <p:blipFill>
          <a:blip r:embed="rId5"/>
          <a:stretch>
            <a:fillRect/>
          </a:stretch>
        </p:blipFill>
        <p:spPr>
          <a:xfrm>
            <a:off x="6393845" y="1878423"/>
            <a:ext cx="3093886" cy="4125181"/>
          </a:xfrm>
          <a:prstGeom prst="rect">
            <a:avLst/>
          </a:prstGeom>
        </p:spPr>
      </p:pic>
    </p:spTree>
    <p:extLst>
      <p:ext uri="{BB962C8B-B14F-4D97-AF65-F5344CB8AC3E}">
        <p14:creationId xmlns:p14="http://schemas.microsoft.com/office/powerpoint/2010/main" val="6076895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64000"/>
                <a:lumMod val="88000"/>
              </a:schemeClr>
            </a:gs>
          </a:gsLst>
          <a:lin ang="5400000" scaled="0"/>
        </a:gradFill>
        <a:effectLst/>
      </p:bgPr>
    </p:bg>
    <p:spTree>
      <p:nvGrpSpPr>
        <p:cNvPr id="1" name=""/>
        <p:cNvGrpSpPr/>
        <p:nvPr/>
      </p:nvGrpSpPr>
      <p:grpSpPr>
        <a:xfrm>
          <a:off x="0" y="0"/>
          <a:ext cx="0" cy="0"/>
          <a:chOff x="0" y="0"/>
          <a:chExt cx="0" cy="0"/>
        </a:xfrm>
      </p:grpSpPr>
      <p:sp>
        <p:nvSpPr>
          <p:cNvPr id="5" name="Titre 1">
            <a:extLst>
              <a:ext uri="{FF2B5EF4-FFF2-40B4-BE49-F238E27FC236}">
                <a16:creationId xmlns:a16="http://schemas.microsoft.com/office/drawing/2014/main" id="{45E0CEE6-78B8-2A24-C19A-F516FD667F40}"/>
              </a:ext>
            </a:extLst>
          </p:cNvPr>
          <p:cNvSpPr txBox="1">
            <a:spLocks/>
          </p:cNvSpPr>
          <p:nvPr/>
        </p:nvSpPr>
        <p:spPr>
          <a:xfrm>
            <a:off x="913774" y="727587"/>
            <a:ext cx="10364451" cy="1045139"/>
          </a:xfrm>
          <a:prstGeom prst="rect">
            <a:avLst/>
          </a:prstGeom>
        </p:spPr>
        <p:txBody>
          <a:bodyPr>
            <a:normAutofit fontScale="97500"/>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endParaRPr lang="fr-CA" dirty="0"/>
          </a:p>
        </p:txBody>
      </p:sp>
      <p:pic>
        <p:nvPicPr>
          <p:cNvPr id="6" name="Image 5" descr="Une image contenant plein air, eau, lac, nature&#10;&#10;Description générée automatiquement">
            <a:extLst>
              <a:ext uri="{FF2B5EF4-FFF2-40B4-BE49-F238E27FC236}">
                <a16:creationId xmlns:a16="http://schemas.microsoft.com/office/drawing/2014/main" id="{49F75B2E-FC32-36DB-C4FB-F78DE1C7FF15}"/>
              </a:ext>
            </a:extLst>
          </p:cNvPr>
          <p:cNvPicPr>
            <a:picLocks noChangeAspect="1"/>
          </p:cNvPicPr>
          <p:nvPr/>
        </p:nvPicPr>
        <p:blipFill>
          <a:blip r:embed="rId3"/>
          <a:stretch>
            <a:fillRect/>
          </a:stretch>
        </p:blipFill>
        <p:spPr>
          <a:xfrm>
            <a:off x="853795" y="601771"/>
            <a:ext cx="8111614" cy="5654457"/>
          </a:xfrm>
          <a:prstGeom prst="rect">
            <a:avLst/>
          </a:prstGeom>
        </p:spPr>
      </p:pic>
      <p:pic>
        <p:nvPicPr>
          <p:cNvPr id="4" name="Image 3">
            <a:extLst>
              <a:ext uri="{FF2B5EF4-FFF2-40B4-BE49-F238E27FC236}">
                <a16:creationId xmlns:a16="http://schemas.microsoft.com/office/drawing/2014/main" id="{E7BF2997-D253-9A48-A2B0-5609C9B7AFE8}"/>
              </a:ext>
            </a:extLst>
          </p:cNvPr>
          <p:cNvPicPr>
            <a:picLocks noChangeAspect="1"/>
          </p:cNvPicPr>
          <p:nvPr/>
        </p:nvPicPr>
        <p:blipFill>
          <a:blip r:embed="rId4"/>
          <a:stretch>
            <a:fillRect/>
          </a:stretch>
        </p:blipFill>
        <p:spPr>
          <a:xfrm>
            <a:off x="9920287" y="5955527"/>
            <a:ext cx="2192267" cy="804076"/>
          </a:xfrm>
          <a:prstGeom prst="rect">
            <a:avLst/>
          </a:prstGeom>
        </p:spPr>
      </p:pic>
    </p:spTree>
    <p:extLst>
      <p:ext uri="{BB962C8B-B14F-4D97-AF65-F5344CB8AC3E}">
        <p14:creationId xmlns:p14="http://schemas.microsoft.com/office/powerpoint/2010/main" val="36881927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64000"/>
                <a:lumMod val="88000"/>
              </a:schemeClr>
            </a:gs>
          </a:gsLst>
          <a:lin ang="5400000" scaled="0"/>
        </a:gradFill>
        <a:effectLst/>
      </p:bgPr>
    </p:bg>
    <p:spTree>
      <p:nvGrpSpPr>
        <p:cNvPr id="1" name=""/>
        <p:cNvGrpSpPr/>
        <p:nvPr/>
      </p:nvGrpSpPr>
      <p:grpSpPr>
        <a:xfrm>
          <a:off x="0" y="0"/>
          <a:ext cx="0" cy="0"/>
          <a:chOff x="0" y="0"/>
          <a:chExt cx="0" cy="0"/>
        </a:xfrm>
      </p:grpSpPr>
      <p:sp>
        <p:nvSpPr>
          <p:cNvPr id="5" name="Titre 1">
            <a:extLst>
              <a:ext uri="{FF2B5EF4-FFF2-40B4-BE49-F238E27FC236}">
                <a16:creationId xmlns:a16="http://schemas.microsoft.com/office/drawing/2014/main" id="{45E0CEE6-78B8-2A24-C19A-F516FD667F40}"/>
              </a:ext>
            </a:extLst>
          </p:cNvPr>
          <p:cNvSpPr txBox="1">
            <a:spLocks/>
          </p:cNvSpPr>
          <p:nvPr/>
        </p:nvSpPr>
        <p:spPr>
          <a:xfrm>
            <a:off x="913774" y="854396"/>
            <a:ext cx="10364451" cy="1045139"/>
          </a:xfrm>
          <a:prstGeom prst="rect">
            <a:avLst/>
          </a:prstGeom>
        </p:spPr>
        <p:txBody>
          <a:bodyPr>
            <a:normAutofit fontScale="97500"/>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fr-CA" dirty="0"/>
              <a:t>SOYONS À L’AFFÛT</a:t>
            </a:r>
          </a:p>
        </p:txBody>
      </p:sp>
      <p:pic>
        <p:nvPicPr>
          <p:cNvPr id="3" name="Picture 2" descr="IMG_6775.jpg">
            <a:extLst>
              <a:ext uri="{FF2B5EF4-FFF2-40B4-BE49-F238E27FC236}">
                <a16:creationId xmlns:a16="http://schemas.microsoft.com/office/drawing/2014/main" id="{95C28747-B177-30E7-848E-7F85EBE09C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6937" y="1496496"/>
            <a:ext cx="3282509" cy="437667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La moule zébrée en voie de disparaître dans les Grands Lacs | Radio ...">
            <a:extLst>
              <a:ext uri="{FF2B5EF4-FFF2-40B4-BE49-F238E27FC236}">
                <a16:creationId xmlns:a16="http://schemas.microsoft.com/office/drawing/2014/main" id="{F7828BBE-AF4C-5AA9-5F07-A180C41200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43571" y="1496496"/>
            <a:ext cx="3654425" cy="205561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Résultat d’images pour images de vivipares chinoises">
            <a:extLst>
              <a:ext uri="{FF2B5EF4-FFF2-40B4-BE49-F238E27FC236}">
                <a16:creationId xmlns:a16="http://schemas.microsoft.com/office/drawing/2014/main" id="{127049AE-2D2C-6779-D4FA-1050857021E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63683" y="3819731"/>
            <a:ext cx="2864634" cy="2424613"/>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 7">
            <a:extLst>
              <a:ext uri="{FF2B5EF4-FFF2-40B4-BE49-F238E27FC236}">
                <a16:creationId xmlns:a16="http://schemas.microsoft.com/office/drawing/2014/main" id="{6492A090-1945-F929-DE7C-9573A806DCB5}"/>
              </a:ext>
            </a:extLst>
          </p:cNvPr>
          <p:cNvPicPr>
            <a:picLocks noChangeAspect="1"/>
          </p:cNvPicPr>
          <p:nvPr/>
        </p:nvPicPr>
        <p:blipFill>
          <a:blip r:embed="rId5"/>
          <a:stretch>
            <a:fillRect/>
          </a:stretch>
        </p:blipFill>
        <p:spPr>
          <a:xfrm>
            <a:off x="7958535" y="1464541"/>
            <a:ext cx="3282509" cy="3936639"/>
          </a:xfrm>
          <a:prstGeom prst="rect">
            <a:avLst/>
          </a:prstGeom>
        </p:spPr>
      </p:pic>
      <p:pic>
        <p:nvPicPr>
          <p:cNvPr id="9" name="Image 8">
            <a:extLst>
              <a:ext uri="{FF2B5EF4-FFF2-40B4-BE49-F238E27FC236}">
                <a16:creationId xmlns:a16="http://schemas.microsoft.com/office/drawing/2014/main" id="{3798DB81-A671-B6B8-7A2F-B759079A80D1}"/>
              </a:ext>
            </a:extLst>
          </p:cNvPr>
          <p:cNvPicPr>
            <a:picLocks noChangeAspect="1"/>
          </p:cNvPicPr>
          <p:nvPr/>
        </p:nvPicPr>
        <p:blipFill>
          <a:blip r:embed="rId6"/>
          <a:stretch>
            <a:fillRect/>
          </a:stretch>
        </p:blipFill>
        <p:spPr>
          <a:xfrm>
            <a:off x="9999733" y="5984862"/>
            <a:ext cx="2192267" cy="804076"/>
          </a:xfrm>
          <a:prstGeom prst="rect">
            <a:avLst/>
          </a:prstGeom>
        </p:spPr>
      </p:pic>
    </p:spTree>
    <p:extLst>
      <p:ext uri="{BB962C8B-B14F-4D97-AF65-F5344CB8AC3E}">
        <p14:creationId xmlns:p14="http://schemas.microsoft.com/office/powerpoint/2010/main" val="8502920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64000"/>
                <a:lumMod val="88000"/>
              </a:schemeClr>
            </a:gs>
          </a:gsLst>
          <a:lin ang="5400000" scaled="0"/>
        </a:gradFill>
        <a:effectLst/>
      </p:bgPr>
    </p:bg>
    <p:spTree>
      <p:nvGrpSpPr>
        <p:cNvPr id="1" name="">
          <a:extLst>
            <a:ext uri="{FF2B5EF4-FFF2-40B4-BE49-F238E27FC236}">
              <a16:creationId xmlns:a16="http://schemas.microsoft.com/office/drawing/2014/main" id="{1F964340-58CE-BD32-54FD-665793DFD989}"/>
            </a:ext>
          </a:extLst>
        </p:cNvPr>
        <p:cNvGrpSpPr/>
        <p:nvPr/>
      </p:nvGrpSpPr>
      <p:grpSpPr>
        <a:xfrm>
          <a:off x="0" y="0"/>
          <a:ext cx="0" cy="0"/>
          <a:chOff x="0" y="0"/>
          <a:chExt cx="0" cy="0"/>
        </a:xfrm>
      </p:grpSpPr>
      <p:sp>
        <p:nvSpPr>
          <p:cNvPr id="5" name="Titre 1">
            <a:extLst>
              <a:ext uri="{FF2B5EF4-FFF2-40B4-BE49-F238E27FC236}">
                <a16:creationId xmlns:a16="http://schemas.microsoft.com/office/drawing/2014/main" id="{DC57F01C-0C34-BA96-00A1-879F41BED9F3}"/>
              </a:ext>
            </a:extLst>
          </p:cNvPr>
          <p:cNvSpPr txBox="1">
            <a:spLocks/>
          </p:cNvSpPr>
          <p:nvPr/>
        </p:nvSpPr>
        <p:spPr>
          <a:xfrm>
            <a:off x="913775" y="1229032"/>
            <a:ext cx="10364451" cy="550606"/>
          </a:xfrm>
          <a:prstGeom prst="rect">
            <a:avLst/>
          </a:prstGeom>
        </p:spPr>
        <p:txBody>
          <a:bodyPr>
            <a:normAutofit fontScale="97500" lnSpcReduction="10000"/>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endParaRPr lang="fr-CA" dirty="0"/>
          </a:p>
        </p:txBody>
      </p:sp>
      <p:sp>
        <p:nvSpPr>
          <p:cNvPr id="4" name="ZoneTexte 3">
            <a:extLst>
              <a:ext uri="{FF2B5EF4-FFF2-40B4-BE49-F238E27FC236}">
                <a16:creationId xmlns:a16="http://schemas.microsoft.com/office/drawing/2014/main" id="{5BC76839-1772-FA97-4190-82C8A6CD9082}"/>
              </a:ext>
            </a:extLst>
          </p:cNvPr>
          <p:cNvSpPr txBox="1"/>
          <p:nvPr/>
        </p:nvSpPr>
        <p:spPr>
          <a:xfrm>
            <a:off x="3588775" y="2644877"/>
            <a:ext cx="5574890" cy="923330"/>
          </a:xfrm>
          <a:prstGeom prst="rect">
            <a:avLst/>
          </a:prstGeom>
          <a:noFill/>
        </p:spPr>
        <p:txBody>
          <a:bodyPr wrap="square">
            <a:spAutoFit/>
          </a:bodyPr>
          <a:lstStyle/>
          <a:p>
            <a:r>
              <a:rPr lang="fr-CA" sz="5400" dirty="0">
                <a:latin typeface="Calibri" panose="020F0502020204030204" pitchFamily="34" charset="0"/>
                <a:ea typeface="Calibri" panose="020F0502020204030204" pitchFamily="34" charset="0"/>
                <a:cs typeface="Calibri" panose="020F0502020204030204" pitchFamily="34" charset="0"/>
              </a:rPr>
              <a:t>États financiers</a:t>
            </a:r>
          </a:p>
        </p:txBody>
      </p:sp>
      <p:pic>
        <p:nvPicPr>
          <p:cNvPr id="8" name="Image 7">
            <a:extLst>
              <a:ext uri="{FF2B5EF4-FFF2-40B4-BE49-F238E27FC236}">
                <a16:creationId xmlns:a16="http://schemas.microsoft.com/office/drawing/2014/main" id="{B27BADE6-9530-BBFF-21DF-C68AE88B027A}"/>
              </a:ext>
            </a:extLst>
          </p:cNvPr>
          <p:cNvPicPr>
            <a:picLocks noChangeAspect="1"/>
          </p:cNvPicPr>
          <p:nvPr/>
        </p:nvPicPr>
        <p:blipFill>
          <a:blip r:embed="rId2"/>
          <a:stretch>
            <a:fillRect/>
          </a:stretch>
        </p:blipFill>
        <p:spPr>
          <a:xfrm>
            <a:off x="9920287" y="5947576"/>
            <a:ext cx="2192267" cy="804076"/>
          </a:xfrm>
          <a:prstGeom prst="rect">
            <a:avLst/>
          </a:prstGeom>
        </p:spPr>
      </p:pic>
    </p:spTree>
    <p:extLst>
      <p:ext uri="{BB962C8B-B14F-4D97-AF65-F5344CB8AC3E}">
        <p14:creationId xmlns:p14="http://schemas.microsoft.com/office/powerpoint/2010/main" val="31410736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64000"/>
                <a:lumMod val="88000"/>
              </a:schemeClr>
            </a:gs>
          </a:gsLst>
          <a:lin ang="5400000" scaled="0"/>
        </a:gradFill>
        <a:effectLst/>
      </p:bgPr>
    </p:bg>
    <p:spTree>
      <p:nvGrpSpPr>
        <p:cNvPr id="1" name="">
          <a:extLst>
            <a:ext uri="{FF2B5EF4-FFF2-40B4-BE49-F238E27FC236}">
              <a16:creationId xmlns:a16="http://schemas.microsoft.com/office/drawing/2014/main" id="{58141920-F503-F334-E6EE-F766F89E07A2}"/>
            </a:ext>
          </a:extLst>
        </p:cNvPr>
        <p:cNvGrpSpPr/>
        <p:nvPr/>
      </p:nvGrpSpPr>
      <p:grpSpPr>
        <a:xfrm>
          <a:off x="0" y="0"/>
          <a:ext cx="0" cy="0"/>
          <a:chOff x="0" y="0"/>
          <a:chExt cx="0" cy="0"/>
        </a:xfrm>
      </p:grpSpPr>
      <p:sp>
        <p:nvSpPr>
          <p:cNvPr id="5" name="Titre 1">
            <a:extLst>
              <a:ext uri="{FF2B5EF4-FFF2-40B4-BE49-F238E27FC236}">
                <a16:creationId xmlns:a16="http://schemas.microsoft.com/office/drawing/2014/main" id="{F50F372A-235C-4C70-5082-F1F69BA93AB8}"/>
              </a:ext>
            </a:extLst>
          </p:cNvPr>
          <p:cNvSpPr txBox="1">
            <a:spLocks/>
          </p:cNvSpPr>
          <p:nvPr/>
        </p:nvSpPr>
        <p:spPr>
          <a:xfrm>
            <a:off x="913775" y="1229032"/>
            <a:ext cx="10364451" cy="550606"/>
          </a:xfrm>
          <a:prstGeom prst="rect">
            <a:avLst/>
          </a:prstGeom>
        </p:spPr>
        <p:txBody>
          <a:bodyPr>
            <a:normAutofit fontScale="97500" lnSpcReduction="10000"/>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fr-CA" sz="3600" dirty="0"/>
              <a:t>RAPPORT Des activités 2025-2026</a:t>
            </a:r>
            <a:endParaRPr lang="fr-CA" dirty="0"/>
          </a:p>
        </p:txBody>
      </p:sp>
      <p:sp>
        <p:nvSpPr>
          <p:cNvPr id="7" name="ZoneTexte 6">
            <a:extLst>
              <a:ext uri="{FF2B5EF4-FFF2-40B4-BE49-F238E27FC236}">
                <a16:creationId xmlns:a16="http://schemas.microsoft.com/office/drawing/2014/main" id="{7DBF193C-2C69-D2DA-9499-ED62E7898A37}"/>
              </a:ext>
            </a:extLst>
          </p:cNvPr>
          <p:cNvSpPr txBox="1"/>
          <p:nvPr/>
        </p:nvSpPr>
        <p:spPr>
          <a:xfrm>
            <a:off x="2035629" y="2427514"/>
            <a:ext cx="8403770" cy="2339102"/>
          </a:xfrm>
          <a:prstGeom prst="rect">
            <a:avLst/>
          </a:prstGeom>
          <a:noFill/>
        </p:spPr>
        <p:txBody>
          <a:bodyPr wrap="square">
            <a:spAutoFit/>
          </a:bodyPr>
          <a:lstStyle/>
          <a:p>
            <a:pPr algn="l"/>
            <a:r>
              <a:rPr lang="fr-CA" sz="3200" dirty="0">
                <a:latin typeface="Calibri" panose="020F0502020204030204" pitchFamily="34" charset="0"/>
                <a:ea typeface="Calibri" panose="020F0502020204030204" pitchFamily="34" charset="0"/>
                <a:cs typeface="Calibri" panose="020F0502020204030204" pitchFamily="34" charset="0"/>
              </a:rPr>
              <a:t>1</a:t>
            </a:r>
            <a:r>
              <a:rPr lang="fr-CA" sz="3200" dirty="0">
                <a:solidFill>
                  <a:schemeClr val="tx1"/>
                </a:solidFill>
                <a:latin typeface="Calibri" panose="020F0502020204030204" pitchFamily="34" charset="0"/>
                <a:ea typeface="Calibri" panose="020F0502020204030204" pitchFamily="34" charset="0"/>
                <a:cs typeface="Calibri" panose="020F0502020204030204" pitchFamily="34" charset="0"/>
              </a:rPr>
              <a:t>- Activités et actions en 2025-2026</a:t>
            </a:r>
          </a:p>
          <a:p>
            <a:pPr algn="l"/>
            <a:r>
              <a:rPr lang="fr-CA" sz="3200" dirty="0">
                <a:latin typeface="Calibri" panose="020F0502020204030204" pitchFamily="34" charset="0"/>
                <a:ea typeface="Calibri" panose="020F0502020204030204" pitchFamily="34" charset="0"/>
                <a:cs typeface="Calibri" panose="020F0502020204030204" pitchFamily="34" charset="0"/>
              </a:rPr>
              <a:t>2- Dévoilement de notre nouvelle signature</a:t>
            </a:r>
            <a:endParaRPr lang="fr-CA" sz="3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l"/>
            <a:r>
              <a:rPr lang="fr-CA" sz="3200" dirty="0">
                <a:latin typeface="Calibri" panose="020F0502020204030204" pitchFamily="34" charset="0"/>
                <a:ea typeface="Calibri" panose="020F0502020204030204" pitchFamily="34" charset="0"/>
                <a:cs typeface="Calibri" panose="020F0502020204030204" pitchFamily="34" charset="0"/>
              </a:rPr>
              <a:t>3</a:t>
            </a:r>
            <a:r>
              <a:rPr lang="fr-CA" sz="3200" dirty="0">
                <a:solidFill>
                  <a:schemeClr val="tx1"/>
                </a:solidFill>
                <a:latin typeface="Calibri" panose="020F0502020204030204" pitchFamily="34" charset="0"/>
                <a:ea typeface="Calibri" panose="020F0502020204030204" pitchFamily="34" charset="0"/>
                <a:cs typeface="Calibri" panose="020F0502020204030204" pitchFamily="34" charset="0"/>
              </a:rPr>
              <a:t>- Défis et enjeux en 2026-2027</a:t>
            </a:r>
          </a:p>
          <a:p>
            <a:pPr algn="l"/>
            <a:r>
              <a:rPr lang="fr-CA" sz="3200" dirty="0">
                <a:latin typeface="Calibri" panose="020F0502020204030204" pitchFamily="34" charset="0"/>
                <a:ea typeface="Calibri" panose="020F0502020204030204" pitchFamily="34" charset="0"/>
                <a:cs typeface="Calibri" panose="020F0502020204030204" pitchFamily="34" charset="0"/>
              </a:rPr>
              <a:t>4</a:t>
            </a:r>
            <a:r>
              <a:rPr lang="fr-CA" sz="3200" dirty="0">
                <a:solidFill>
                  <a:schemeClr val="tx1"/>
                </a:solidFill>
                <a:latin typeface="Calibri" panose="020F0502020204030204" pitchFamily="34" charset="0"/>
                <a:ea typeface="Calibri" panose="020F0502020204030204" pitchFamily="34" charset="0"/>
                <a:cs typeface="Calibri" panose="020F0502020204030204" pitchFamily="34" charset="0"/>
              </a:rPr>
              <a:t>- Remerciements et hommage</a:t>
            </a:r>
          </a:p>
          <a:p>
            <a:endParaRPr lang="fr-CA" dirty="0"/>
          </a:p>
        </p:txBody>
      </p:sp>
      <p:pic>
        <p:nvPicPr>
          <p:cNvPr id="4" name="Image 3">
            <a:extLst>
              <a:ext uri="{FF2B5EF4-FFF2-40B4-BE49-F238E27FC236}">
                <a16:creationId xmlns:a16="http://schemas.microsoft.com/office/drawing/2014/main" id="{9544E7CF-F307-2C42-5302-02E8F1020E98}"/>
              </a:ext>
            </a:extLst>
          </p:cNvPr>
          <p:cNvPicPr>
            <a:picLocks noChangeAspect="1"/>
          </p:cNvPicPr>
          <p:nvPr/>
        </p:nvPicPr>
        <p:blipFill>
          <a:blip r:embed="rId2"/>
          <a:stretch>
            <a:fillRect/>
          </a:stretch>
        </p:blipFill>
        <p:spPr>
          <a:xfrm>
            <a:off x="9872579" y="5979381"/>
            <a:ext cx="2192267" cy="804076"/>
          </a:xfrm>
          <a:prstGeom prst="rect">
            <a:avLst/>
          </a:prstGeom>
        </p:spPr>
      </p:pic>
    </p:spTree>
    <p:extLst>
      <p:ext uri="{BB962C8B-B14F-4D97-AF65-F5344CB8AC3E}">
        <p14:creationId xmlns:p14="http://schemas.microsoft.com/office/powerpoint/2010/main" val="2799665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64000"/>
                <a:lumMod val="88000"/>
              </a:schemeClr>
            </a:gs>
          </a:gsLst>
          <a:lin ang="5400000" scaled="0"/>
        </a:gradFill>
        <a:effectLst/>
      </p:bgPr>
    </p:bg>
    <p:spTree>
      <p:nvGrpSpPr>
        <p:cNvPr id="1" name="">
          <a:extLst>
            <a:ext uri="{FF2B5EF4-FFF2-40B4-BE49-F238E27FC236}">
              <a16:creationId xmlns:a16="http://schemas.microsoft.com/office/drawing/2014/main" id="{18C50895-38C5-9CFB-6953-F330644CEBC2}"/>
            </a:ext>
          </a:extLst>
        </p:cNvPr>
        <p:cNvGrpSpPr/>
        <p:nvPr/>
      </p:nvGrpSpPr>
      <p:grpSpPr>
        <a:xfrm>
          <a:off x="0" y="0"/>
          <a:ext cx="0" cy="0"/>
          <a:chOff x="0" y="0"/>
          <a:chExt cx="0" cy="0"/>
        </a:xfrm>
      </p:grpSpPr>
      <p:sp>
        <p:nvSpPr>
          <p:cNvPr id="5" name="Titre 1">
            <a:extLst>
              <a:ext uri="{FF2B5EF4-FFF2-40B4-BE49-F238E27FC236}">
                <a16:creationId xmlns:a16="http://schemas.microsoft.com/office/drawing/2014/main" id="{15B0325B-D2BB-9ACB-FFAD-B10CE76FEBF8}"/>
              </a:ext>
            </a:extLst>
          </p:cNvPr>
          <p:cNvSpPr txBox="1">
            <a:spLocks/>
          </p:cNvSpPr>
          <p:nvPr/>
        </p:nvSpPr>
        <p:spPr>
          <a:xfrm>
            <a:off x="913774" y="727587"/>
            <a:ext cx="10364451" cy="1045139"/>
          </a:xfrm>
          <a:prstGeom prst="rect">
            <a:avLst/>
          </a:prstGeom>
        </p:spPr>
        <p:txBody>
          <a:bodyPr>
            <a:normAutofit fontScale="97500"/>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fr-CA" sz="3600" dirty="0"/>
              <a:t>Activités et actions en 2025-2026</a:t>
            </a:r>
            <a:endParaRPr lang="fr-CA" dirty="0"/>
          </a:p>
        </p:txBody>
      </p:sp>
      <p:sp>
        <p:nvSpPr>
          <p:cNvPr id="4" name="ZoneTexte 3">
            <a:extLst>
              <a:ext uri="{FF2B5EF4-FFF2-40B4-BE49-F238E27FC236}">
                <a16:creationId xmlns:a16="http://schemas.microsoft.com/office/drawing/2014/main" id="{77C5F527-6111-719D-B0B0-9EF6C521CB5C}"/>
              </a:ext>
            </a:extLst>
          </p:cNvPr>
          <p:cNvSpPr txBox="1"/>
          <p:nvPr/>
        </p:nvSpPr>
        <p:spPr>
          <a:xfrm>
            <a:off x="1268362" y="1248697"/>
            <a:ext cx="9842090" cy="5139869"/>
          </a:xfrm>
          <a:prstGeom prst="rect">
            <a:avLst/>
          </a:prstGeom>
          <a:noFill/>
        </p:spPr>
        <p:txBody>
          <a:bodyPr wrap="square">
            <a:spAutoFit/>
          </a:bodyPr>
          <a:lstStyle/>
          <a:p>
            <a:endParaRPr lang="fr-CA" sz="2000" dirty="0">
              <a:solidFill>
                <a:schemeClr val="tx1"/>
              </a:solidFill>
              <a:latin typeface="Calibri" panose="020F0502020204030204" pitchFamily="34" charset="0"/>
              <a:cs typeface="Calibri" panose="020F0502020204030204" pitchFamily="34" charset="0"/>
            </a:endParaRPr>
          </a:p>
          <a:p>
            <a:endParaRPr lang="fr-CA" sz="2000" dirty="0">
              <a:latin typeface="Calibri" panose="020F0502020204030204" pitchFamily="34" charset="0"/>
              <a:cs typeface="Calibri" panose="020F0502020204030204" pitchFamily="34" charset="0"/>
            </a:endParaRPr>
          </a:p>
          <a:p>
            <a:r>
              <a:rPr lang="fr-CA" sz="2400" dirty="0">
                <a:solidFill>
                  <a:schemeClr val="tx1"/>
                </a:solidFill>
                <a:latin typeface="Calibri" panose="020F0502020204030204" pitchFamily="34" charset="0"/>
                <a:cs typeface="Calibri" panose="020F0502020204030204" pitchFamily="34" charset="0"/>
              </a:rPr>
              <a:t>Afin de mieux atteindre nos objectifs nous avons réduit le nombre de comités à 6.</a:t>
            </a:r>
            <a:r>
              <a:rPr lang="fr-CA" sz="2000" dirty="0">
                <a:solidFill>
                  <a:schemeClr val="tx1"/>
                </a:solidFill>
                <a:latin typeface="Calibri" panose="020F0502020204030204" pitchFamily="34" charset="0"/>
                <a:cs typeface="Calibri" panose="020F0502020204030204" pitchFamily="34" charset="0"/>
              </a:rPr>
              <a:t> </a:t>
            </a:r>
          </a:p>
          <a:p>
            <a:endParaRPr lang="fr-CA" sz="2000" dirty="0">
              <a:latin typeface="Calibri" panose="020F0502020204030204" pitchFamily="34" charset="0"/>
              <a:ea typeface="Calibri" panose="020F0502020204030204" pitchFamily="34" charset="0"/>
              <a:cs typeface="Calibri" panose="020F0502020204030204" pitchFamily="34" charset="0"/>
            </a:endParaRPr>
          </a:p>
          <a:p>
            <a:pPr marL="457200" indent="-457200">
              <a:buFont typeface="+mj-lt"/>
              <a:buAutoNum type="arabicPeriod"/>
            </a:pPr>
            <a:r>
              <a:rPr lang="fr-CA" sz="2000" dirty="0">
                <a:latin typeface="Calibri" panose="020F0502020204030204" pitchFamily="34" charset="0"/>
                <a:ea typeface="Calibri" panose="020F0502020204030204" pitchFamily="34" charset="0"/>
                <a:cs typeface="Calibri" panose="020F0502020204030204" pitchFamily="34" charset="0"/>
              </a:rPr>
              <a:t>	Comités en place</a:t>
            </a:r>
            <a:r>
              <a:rPr lang="fr-CA" sz="2000" dirty="0">
                <a:solidFill>
                  <a:schemeClr val="tx1"/>
                </a:solidFill>
                <a:latin typeface="Calibri" panose="020F0502020204030204" pitchFamily="34" charset="0"/>
                <a:ea typeface="Calibri" panose="020F0502020204030204" pitchFamily="34" charset="0"/>
                <a:cs typeface="Calibri" panose="020F0502020204030204" pitchFamily="34" charset="0"/>
              </a:rPr>
              <a:t>:</a:t>
            </a:r>
          </a:p>
          <a:p>
            <a:pPr marL="1371600" lvl="2" indent="-457200">
              <a:buFont typeface="+mj-lt"/>
              <a:buAutoNum type="arabicPeriod"/>
            </a:pPr>
            <a:r>
              <a:rPr lang="fr-CA" sz="2000" dirty="0">
                <a:latin typeface="Calibri" panose="020F0502020204030204" pitchFamily="34" charset="0"/>
                <a:ea typeface="Calibri" panose="020F0502020204030204" pitchFamily="34" charset="0"/>
                <a:cs typeface="Calibri" panose="020F0502020204030204" pitchFamily="34" charset="0"/>
              </a:rPr>
              <a:t>Sensibilisation et </a:t>
            </a:r>
            <a:r>
              <a:rPr lang="fr-CA" sz="2000" dirty="0" err="1">
                <a:latin typeface="Calibri" panose="020F0502020204030204" pitchFamily="34" charset="0"/>
                <a:ea typeface="Calibri" panose="020F0502020204030204" pitchFamily="34" charset="0"/>
                <a:cs typeface="Calibri" panose="020F0502020204030204" pitchFamily="34" charset="0"/>
              </a:rPr>
              <a:t>membrariat</a:t>
            </a:r>
            <a:endParaRPr lang="fr-CA" sz="2000" dirty="0">
              <a:latin typeface="Calibri" panose="020F0502020204030204" pitchFamily="34" charset="0"/>
              <a:ea typeface="Calibri" panose="020F0502020204030204" pitchFamily="34" charset="0"/>
              <a:cs typeface="Calibri" panose="020F0502020204030204" pitchFamily="34" charset="0"/>
            </a:endParaRPr>
          </a:p>
          <a:p>
            <a:pPr marL="1371600" lvl="2" indent="-457200">
              <a:buFont typeface="+mj-lt"/>
              <a:buAutoNum type="arabicPeriod"/>
            </a:pPr>
            <a:r>
              <a:rPr lang="fr-CA" sz="2000" dirty="0">
                <a:solidFill>
                  <a:schemeClr val="tx1"/>
                </a:solidFill>
                <a:latin typeface="Calibri" panose="020F0502020204030204" pitchFamily="34" charset="0"/>
                <a:ea typeface="Calibri" panose="020F0502020204030204" pitchFamily="34" charset="0"/>
                <a:cs typeface="Calibri" panose="020F0502020204030204" pitchFamily="34" charset="0"/>
              </a:rPr>
              <a:t>Communication</a:t>
            </a:r>
            <a:endParaRPr lang="fr-CA" sz="2000" dirty="0">
              <a:latin typeface="Calibri" panose="020F0502020204030204" pitchFamily="34" charset="0"/>
              <a:ea typeface="Calibri" panose="020F0502020204030204" pitchFamily="34" charset="0"/>
              <a:cs typeface="Calibri" panose="020F0502020204030204" pitchFamily="34" charset="0"/>
            </a:endParaRPr>
          </a:p>
          <a:p>
            <a:pPr marL="1371600" lvl="2" indent="-457200">
              <a:buFont typeface="+mj-lt"/>
              <a:buAutoNum type="arabicPeriod"/>
            </a:pPr>
            <a:r>
              <a:rPr lang="fr-CA" sz="2000" dirty="0">
                <a:solidFill>
                  <a:schemeClr val="tx1"/>
                </a:solidFill>
                <a:latin typeface="Calibri" panose="020F0502020204030204" pitchFamily="34" charset="0"/>
                <a:ea typeface="Calibri" panose="020F0502020204030204" pitchFamily="34" charset="0"/>
                <a:cs typeface="Calibri" panose="020F0502020204030204" pitchFamily="34" charset="0"/>
              </a:rPr>
              <a:t>RSVL et PDE</a:t>
            </a:r>
            <a:endParaRPr lang="fr-CA" sz="2000" dirty="0">
              <a:latin typeface="Calibri" panose="020F0502020204030204" pitchFamily="34" charset="0"/>
              <a:ea typeface="Calibri" panose="020F0502020204030204" pitchFamily="34" charset="0"/>
              <a:cs typeface="Calibri" panose="020F0502020204030204" pitchFamily="34" charset="0"/>
            </a:endParaRPr>
          </a:p>
          <a:p>
            <a:pPr marL="1371600" lvl="2" indent="-457200">
              <a:buFont typeface="+mj-lt"/>
              <a:buAutoNum type="arabicPeriod"/>
            </a:pPr>
            <a:r>
              <a:rPr lang="fr-CA" sz="2000" dirty="0">
                <a:latin typeface="Calibri" panose="020F0502020204030204" pitchFamily="34" charset="0"/>
                <a:ea typeface="Calibri" panose="020F0502020204030204" pitchFamily="34" charset="0"/>
                <a:cs typeface="Calibri" panose="020F0502020204030204" pitchFamily="34" charset="0"/>
              </a:rPr>
              <a:t>Lutte du myriophylle à épis et autres espèces exotiques envahissantes</a:t>
            </a:r>
          </a:p>
          <a:p>
            <a:pPr marL="1371600" lvl="2" indent="-457200">
              <a:buFont typeface="+mj-lt"/>
              <a:buAutoNum type="arabicPeriod"/>
            </a:pPr>
            <a:r>
              <a:rPr lang="fr-CA" sz="2000" dirty="0">
                <a:solidFill>
                  <a:schemeClr val="tx1"/>
                </a:solidFill>
                <a:latin typeface="Calibri" panose="020F0502020204030204" pitchFamily="34" charset="0"/>
                <a:ea typeface="Calibri" panose="020F0502020204030204" pitchFamily="34" charset="0"/>
                <a:cs typeface="Calibri" panose="020F0502020204030204" pitchFamily="34" charset="0"/>
              </a:rPr>
              <a:t>Poisson, ensemencement et gestion du touladi</a:t>
            </a:r>
          </a:p>
          <a:p>
            <a:pPr marL="1371600" lvl="2" indent="-457200">
              <a:buFont typeface="+mj-lt"/>
              <a:buAutoNum type="arabicPeriod"/>
            </a:pPr>
            <a:r>
              <a:rPr lang="fr-CA" sz="2000" dirty="0">
                <a:solidFill>
                  <a:schemeClr val="tx1"/>
                </a:solidFill>
                <a:latin typeface="Calibri" panose="020F0502020204030204" pitchFamily="34" charset="0"/>
                <a:ea typeface="Calibri" panose="020F0502020204030204" pitchFamily="34" charset="0"/>
                <a:cs typeface="Calibri" panose="020F0502020204030204" pitchFamily="34" charset="0"/>
              </a:rPr>
              <a:t>Gestion des bouées</a:t>
            </a:r>
          </a:p>
          <a:p>
            <a:r>
              <a:rPr lang="fr-CA" sz="2000" dirty="0">
                <a:latin typeface="Calibri" panose="020F0502020204030204" pitchFamily="34" charset="0"/>
                <a:ea typeface="Calibri" panose="020F0502020204030204" pitchFamily="34" charset="0"/>
                <a:cs typeface="Calibri" panose="020F0502020204030204" pitchFamily="34" charset="0"/>
              </a:rPr>
              <a:t>	</a:t>
            </a:r>
          </a:p>
          <a:p>
            <a:r>
              <a:rPr lang="fr-CA" sz="2000" dirty="0">
                <a:solidFill>
                  <a:schemeClr val="tx1"/>
                </a:solidFill>
                <a:latin typeface="Calibri" panose="020F0502020204030204" pitchFamily="34" charset="0"/>
                <a:ea typeface="Calibri" panose="020F0502020204030204" pitchFamily="34" charset="0"/>
                <a:cs typeface="Calibri" panose="020F0502020204030204" pitchFamily="34" charset="0"/>
              </a:rPr>
              <a:t>2.		Réduire le nombre de rencontre du Conseil d’administration à 7 ;</a:t>
            </a:r>
          </a:p>
          <a:p>
            <a:pPr marL="457200" indent="-457200">
              <a:buFont typeface="+mj-lt"/>
              <a:buAutoNum type="arabicPeriod"/>
            </a:pPr>
            <a:endParaRPr lang="fr-CA" sz="2000" dirty="0">
              <a:latin typeface="Calibri" panose="020F0502020204030204" pitchFamily="34" charset="0"/>
              <a:cs typeface="Calibri" panose="020F0502020204030204" pitchFamily="34" charset="0"/>
            </a:endParaRPr>
          </a:p>
          <a:p>
            <a:endParaRPr lang="fr-CA" sz="2000" dirty="0">
              <a:solidFill>
                <a:schemeClr val="tx1"/>
              </a:solidFill>
              <a:latin typeface="Calibri" panose="020F0502020204030204" pitchFamily="34" charset="0"/>
              <a:cs typeface="Calibri" panose="020F0502020204030204" pitchFamily="34" charset="0"/>
            </a:endParaRPr>
          </a:p>
        </p:txBody>
      </p:sp>
      <p:pic>
        <p:nvPicPr>
          <p:cNvPr id="6" name="Image 5">
            <a:extLst>
              <a:ext uri="{FF2B5EF4-FFF2-40B4-BE49-F238E27FC236}">
                <a16:creationId xmlns:a16="http://schemas.microsoft.com/office/drawing/2014/main" id="{FAD50D41-CE8F-62FE-CE36-8EF3B26D674A}"/>
              </a:ext>
            </a:extLst>
          </p:cNvPr>
          <p:cNvPicPr>
            <a:picLocks noChangeAspect="1"/>
          </p:cNvPicPr>
          <p:nvPr/>
        </p:nvPicPr>
        <p:blipFill>
          <a:blip r:embed="rId2"/>
          <a:stretch>
            <a:fillRect/>
          </a:stretch>
        </p:blipFill>
        <p:spPr>
          <a:xfrm>
            <a:off x="9912335" y="5963478"/>
            <a:ext cx="2192267" cy="804076"/>
          </a:xfrm>
          <a:prstGeom prst="rect">
            <a:avLst/>
          </a:prstGeom>
        </p:spPr>
      </p:pic>
    </p:spTree>
    <p:extLst>
      <p:ext uri="{BB962C8B-B14F-4D97-AF65-F5344CB8AC3E}">
        <p14:creationId xmlns:p14="http://schemas.microsoft.com/office/powerpoint/2010/main" val="4075217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64000"/>
                <a:lumMod val="88000"/>
              </a:schemeClr>
            </a:gs>
          </a:gsLst>
          <a:lin ang="5400000" scaled="0"/>
        </a:gradFill>
        <a:effectLst/>
      </p:bgPr>
    </p:bg>
    <p:spTree>
      <p:nvGrpSpPr>
        <p:cNvPr id="1" name="">
          <a:extLst>
            <a:ext uri="{FF2B5EF4-FFF2-40B4-BE49-F238E27FC236}">
              <a16:creationId xmlns:a16="http://schemas.microsoft.com/office/drawing/2014/main" id="{F7736612-502F-F12F-CDC6-FB6CEA2024D0}"/>
            </a:ext>
          </a:extLst>
        </p:cNvPr>
        <p:cNvGrpSpPr/>
        <p:nvPr/>
      </p:nvGrpSpPr>
      <p:grpSpPr>
        <a:xfrm>
          <a:off x="0" y="0"/>
          <a:ext cx="0" cy="0"/>
          <a:chOff x="0" y="0"/>
          <a:chExt cx="0" cy="0"/>
        </a:xfrm>
      </p:grpSpPr>
      <p:sp>
        <p:nvSpPr>
          <p:cNvPr id="5" name="Titre 1">
            <a:extLst>
              <a:ext uri="{FF2B5EF4-FFF2-40B4-BE49-F238E27FC236}">
                <a16:creationId xmlns:a16="http://schemas.microsoft.com/office/drawing/2014/main" id="{992898BE-9620-B0A3-A2E2-0E560594EA35}"/>
              </a:ext>
            </a:extLst>
          </p:cNvPr>
          <p:cNvSpPr txBox="1">
            <a:spLocks/>
          </p:cNvSpPr>
          <p:nvPr/>
        </p:nvSpPr>
        <p:spPr>
          <a:xfrm>
            <a:off x="1045029" y="613656"/>
            <a:ext cx="10233196" cy="1285879"/>
          </a:xfrm>
          <a:prstGeom prst="rect">
            <a:avLst/>
          </a:prstGeom>
        </p:spPr>
        <p:txBody>
          <a:bodyPr>
            <a:normAutofit fontScale="97500"/>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fr-CA" dirty="0"/>
              <a:t>défis et ENJEUX 2025-2026</a:t>
            </a:r>
          </a:p>
        </p:txBody>
      </p:sp>
      <p:sp>
        <p:nvSpPr>
          <p:cNvPr id="4" name="ZoneTexte 3">
            <a:extLst>
              <a:ext uri="{FF2B5EF4-FFF2-40B4-BE49-F238E27FC236}">
                <a16:creationId xmlns:a16="http://schemas.microsoft.com/office/drawing/2014/main" id="{F93BC55D-EE48-26A9-850D-20065C41A5CE}"/>
              </a:ext>
            </a:extLst>
          </p:cNvPr>
          <p:cNvSpPr txBox="1"/>
          <p:nvPr/>
        </p:nvSpPr>
        <p:spPr>
          <a:xfrm>
            <a:off x="1284514" y="1197429"/>
            <a:ext cx="9530970" cy="4708981"/>
          </a:xfrm>
          <a:prstGeom prst="rect">
            <a:avLst/>
          </a:prstGeom>
          <a:noFill/>
        </p:spPr>
        <p:txBody>
          <a:bodyPr wrap="square">
            <a:spAutoFit/>
          </a:bodyPr>
          <a:lstStyle/>
          <a:p>
            <a:pPr marL="285750" indent="-285750">
              <a:buFont typeface="Arial" panose="020B0604020202020204" pitchFamily="34" charset="0"/>
              <a:buChar char="•"/>
            </a:pPr>
            <a:endParaRPr lang="fr-CA" sz="2000"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fr-CA" sz="2000" dirty="0">
                <a:latin typeface="Calibri" panose="020F0502020204030204" pitchFamily="34" charset="0"/>
                <a:ea typeface="Calibri" panose="020F0502020204030204" pitchFamily="34" charset="0"/>
                <a:cs typeface="Calibri" panose="020F0502020204030204" pitchFamily="34" charset="0"/>
              </a:rPr>
              <a:t>Collaborer avec </a:t>
            </a:r>
            <a:r>
              <a:rPr lang="fr-CA" sz="2000" dirty="0" err="1">
                <a:latin typeface="Calibri" panose="020F0502020204030204" pitchFamily="34" charset="0"/>
                <a:ea typeface="Calibri" panose="020F0502020204030204" pitchFamily="34" charset="0"/>
                <a:cs typeface="Calibri" panose="020F0502020204030204" pitchFamily="34" charset="0"/>
              </a:rPr>
              <a:t>Cobali</a:t>
            </a:r>
            <a:r>
              <a:rPr lang="fr-CA" sz="2000" dirty="0">
                <a:latin typeface="Calibri" panose="020F0502020204030204" pitchFamily="34" charset="0"/>
                <a:ea typeface="Calibri" panose="020F0502020204030204" pitchFamily="34" charset="0"/>
                <a:cs typeface="Calibri" panose="020F0502020204030204" pitchFamily="34" charset="0"/>
              </a:rPr>
              <a:t> à la caractérisation des bandes riveraines demandé par les deux villes : </a:t>
            </a:r>
            <a:r>
              <a:rPr lang="fr-CA" sz="2000" dirty="0">
                <a:solidFill>
                  <a:srgbClr val="C00000"/>
                </a:solidFill>
                <a:latin typeface="Calibri" panose="020F0502020204030204" pitchFamily="34" charset="0"/>
                <a:ea typeface="Calibri" panose="020F0502020204030204" pitchFamily="34" charset="0"/>
                <a:cs typeface="Calibri" panose="020F0502020204030204" pitchFamily="34" charset="0"/>
              </a:rPr>
              <a:t>Réalisé</a:t>
            </a:r>
          </a:p>
          <a:p>
            <a:endParaRPr lang="fr-CA" sz="2000"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fr-CA" sz="2000" dirty="0">
                <a:latin typeface="Calibri" panose="020F0502020204030204" pitchFamily="34" charset="0"/>
                <a:ea typeface="Calibri" panose="020F0502020204030204" pitchFamily="34" charset="0"/>
                <a:cs typeface="Calibri" panose="020F0502020204030204" pitchFamily="34" charset="0"/>
              </a:rPr>
              <a:t>Accroître notre sensibilisation à plus d’événements : </a:t>
            </a:r>
            <a:r>
              <a:rPr lang="fr-CA" sz="2000" dirty="0">
                <a:solidFill>
                  <a:srgbClr val="C00000"/>
                </a:solidFill>
                <a:latin typeface="Calibri" panose="020F0502020204030204" pitchFamily="34" charset="0"/>
                <a:ea typeface="Calibri" panose="020F0502020204030204" pitchFamily="34" charset="0"/>
                <a:cs typeface="Calibri" panose="020F0502020204030204" pitchFamily="34" charset="0"/>
              </a:rPr>
              <a:t>Réalisé</a:t>
            </a:r>
          </a:p>
          <a:p>
            <a:endParaRPr lang="fr-CA" sz="2000"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fr-CA" sz="2000" dirty="0">
                <a:latin typeface="Calibri" panose="020F0502020204030204" pitchFamily="34" charset="0"/>
                <a:ea typeface="Calibri" panose="020F0502020204030204" pitchFamily="34" charset="0"/>
                <a:cs typeface="Calibri" panose="020F0502020204030204" pitchFamily="34" charset="0"/>
              </a:rPr>
              <a:t>Être à l’affut des dangers qui nous préoccupent(espèces envahissantes comme la moule zébré, la vivipare chinoise (gros escargot), les cyanobactéries ou algues bleus, etc. </a:t>
            </a:r>
            <a:r>
              <a:rPr lang="fr-CA" sz="2000" dirty="0">
                <a:solidFill>
                  <a:srgbClr val="C00000"/>
                </a:solidFill>
                <a:latin typeface="Calibri" panose="020F0502020204030204" pitchFamily="34" charset="0"/>
                <a:ea typeface="Calibri" panose="020F0502020204030204" pitchFamily="34" charset="0"/>
                <a:cs typeface="Calibri" panose="020F0502020204030204" pitchFamily="34" charset="0"/>
              </a:rPr>
              <a:t>En continue</a:t>
            </a:r>
          </a:p>
          <a:p>
            <a:pPr marL="285750" indent="-285750">
              <a:buFont typeface="Arial" panose="020B0604020202020204" pitchFamily="34" charset="0"/>
              <a:buChar char="•"/>
            </a:pPr>
            <a:endParaRPr lang="fr-CA" sz="2000"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fr-CA" sz="2000" dirty="0">
                <a:latin typeface="Calibri" panose="020F0502020204030204" pitchFamily="34" charset="0"/>
                <a:ea typeface="Calibri" panose="020F0502020204030204" pitchFamily="34" charset="0"/>
                <a:cs typeface="Calibri" panose="020F0502020204030204" pitchFamily="34" charset="0"/>
              </a:rPr>
              <a:t>Développer une signature témoignant notre lac et ses beautés en collaboration avec le RAPPEL : </a:t>
            </a:r>
            <a:r>
              <a:rPr lang="fr-CA" sz="2000" dirty="0">
                <a:solidFill>
                  <a:srgbClr val="C00000"/>
                </a:solidFill>
                <a:latin typeface="Calibri" panose="020F0502020204030204" pitchFamily="34" charset="0"/>
                <a:ea typeface="Calibri" panose="020F0502020204030204" pitchFamily="34" charset="0"/>
                <a:cs typeface="Calibri" panose="020F0502020204030204" pitchFamily="34" charset="0"/>
              </a:rPr>
              <a:t>Réalisé</a:t>
            </a:r>
          </a:p>
          <a:p>
            <a:endParaRPr lang="fr-CA" sz="2000"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fr-CA" sz="2000" dirty="0">
                <a:latin typeface="Calibri" panose="020F0502020204030204" pitchFamily="34" charset="0"/>
                <a:ea typeface="Calibri" panose="020F0502020204030204" pitchFamily="34" charset="0"/>
                <a:cs typeface="Calibri" panose="020F0502020204030204" pitchFamily="34" charset="0"/>
              </a:rPr>
              <a:t>Assurer nos dialogues et présences avec les autres associations de protection de lacs, avec le </a:t>
            </a:r>
            <a:r>
              <a:rPr lang="fr-CA" sz="2000" dirty="0" err="1">
                <a:latin typeface="Calibri" panose="020F0502020204030204" pitchFamily="34" charset="0"/>
                <a:ea typeface="Calibri" panose="020F0502020204030204" pitchFamily="34" charset="0"/>
                <a:cs typeface="Calibri" panose="020F0502020204030204" pitchFamily="34" charset="0"/>
              </a:rPr>
              <a:t>Cobali</a:t>
            </a:r>
            <a:r>
              <a:rPr lang="fr-CA" sz="2000" dirty="0">
                <a:latin typeface="Calibri" panose="020F0502020204030204" pitchFamily="34" charset="0"/>
                <a:ea typeface="Calibri" panose="020F0502020204030204" pitchFamily="34" charset="0"/>
                <a:cs typeface="Calibri" panose="020F0502020204030204" pitchFamily="34" charset="0"/>
              </a:rPr>
              <a:t>, les municipalités et nos membres : </a:t>
            </a:r>
            <a:r>
              <a:rPr lang="fr-CA" sz="2000" dirty="0">
                <a:solidFill>
                  <a:srgbClr val="C00000"/>
                </a:solidFill>
                <a:latin typeface="Calibri" panose="020F0502020204030204" pitchFamily="34" charset="0"/>
                <a:ea typeface="Calibri" panose="020F0502020204030204" pitchFamily="34" charset="0"/>
                <a:cs typeface="Calibri" panose="020F0502020204030204" pitchFamily="34" charset="0"/>
              </a:rPr>
              <a:t>Réalisé</a:t>
            </a:r>
          </a:p>
        </p:txBody>
      </p:sp>
      <p:pic>
        <p:nvPicPr>
          <p:cNvPr id="6" name="Image 5">
            <a:extLst>
              <a:ext uri="{FF2B5EF4-FFF2-40B4-BE49-F238E27FC236}">
                <a16:creationId xmlns:a16="http://schemas.microsoft.com/office/drawing/2014/main" id="{5E93F12A-C332-E48F-55A4-2F3240844703}"/>
              </a:ext>
            </a:extLst>
          </p:cNvPr>
          <p:cNvPicPr>
            <a:picLocks noChangeAspect="1"/>
          </p:cNvPicPr>
          <p:nvPr/>
        </p:nvPicPr>
        <p:blipFill>
          <a:blip r:embed="rId2"/>
          <a:stretch>
            <a:fillRect/>
          </a:stretch>
        </p:blipFill>
        <p:spPr>
          <a:xfrm>
            <a:off x="9928237" y="5939624"/>
            <a:ext cx="2192267" cy="804076"/>
          </a:xfrm>
          <a:prstGeom prst="rect">
            <a:avLst/>
          </a:prstGeom>
        </p:spPr>
      </p:pic>
    </p:spTree>
    <p:extLst>
      <p:ext uri="{BB962C8B-B14F-4D97-AF65-F5344CB8AC3E}">
        <p14:creationId xmlns:p14="http://schemas.microsoft.com/office/powerpoint/2010/main" val="21593717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64000"/>
                <a:lumMod val="88000"/>
              </a:schemeClr>
            </a:gs>
          </a:gsLst>
          <a:lin ang="5400000" scaled="0"/>
        </a:gradFill>
        <a:effectLst/>
      </p:bgPr>
    </p:bg>
    <p:spTree>
      <p:nvGrpSpPr>
        <p:cNvPr id="1" name=""/>
        <p:cNvGrpSpPr/>
        <p:nvPr/>
      </p:nvGrpSpPr>
      <p:grpSpPr>
        <a:xfrm>
          <a:off x="0" y="0"/>
          <a:ext cx="0" cy="0"/>
          <a:chOff x="0" y="0"/>
          <a:chExt cx="0" cy="0"/>
        </a:xfrm>
      </p:grpSpPr>
      <p:sp>
        <p:nvSpPr>
          <p:cNvPr id="5" name="Titre 1">
            <a:extLst>
              <a:ext uri="{FF2B5EF4-FFF2-40B4-BE49-F238E27FC236}">
                <a16:creationId xmlns:a16="http://schemas.microsoft.com/office/drawing/2014/main" id="{45E0CEE6-78B8-2A24-C19A-F516FD667F40}"/>
              </a:ext>
            </a:extLst>
          </p:cNvPr>
          <p:cNvSpPr txBox="1">
            <a:spLocks/>
          </p:cNvSpPr>
          <p:nvPr/>
        </p:nvSpPr>
        <p:spPr>
          <a:xfrm>
            <a:off x="978010" y="727587"/>
            <a:ext cx="10300215" cy="576427"/>
          </a:xfrm>
          <a:prstGeom prst="rect">
            <a:avLst/>
          </a:prstGeom>
        </p:spPr>
        <p:txBody>
          <a:bodyPr>
            <a:normAutofit fontScale="97500"/>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fr-CA" sz="3600" dirty="0"/>
              <a:t>Activités et actions en 2025-2026</a:t>
            </a:r>
            <a:endParaRPr lang="fr-CA" dirty="0"/>
          </a:p>
        </p:txBody>
      </p:sp>
      <p:sp>
        <p:nvSpPr>
          <p:cNvPr id="4" name="ZoneTexte 3">
            <a:extLst>
              <a:ext uri="{FF2B5EF4-FFF2-40B4-BE49-F238E27FC236}">
                <a16:creationId xmlns:a16="http://schemas.microsoft.com/office/drawing/2014/main" id="{A94DA321-C4CD-63BA-A71E-AC0A5CCDB4CF}"/>
              </a:ext>
            </a:extLst>
          </p:cNvPr>
          <p:cNvSpPr txBox="1"/>
          <p:nvPr/>
        </p:nvSpPr>
        <p:spPr>
          <a:xfrm>
            <a:off x="1463040" y="1304014"/>
            <a:ext cx="9647411" cy="4985980"/>
          </a:xfrm>
          <a:prstGeom prst="rect">
            <a:avLst/>
          </a:prstGeom>
          <a:noFill/>
        </p:spPr>
        <p:txBody>
          <a:bodyPr wrap="square">
            <a:spAutoFit/>
          </a:bodyPr>
          <a:lstStyle/>
          <a:p>
            <a:pPr marL="342900" indent="-342900" algn="l">
              <a:buFont typeface="Arial" panose="020B0604020202020204" pitchFamily="34" charset="0"/>
              <a:buChar char="•"/>
            </a:pPr>
            <a:r>
              <a:rPr lang="fr-CA" sz="2000" dirty="0">
                <a:solidFill>
                  <a:schemeClr val="tx1"/>
                </a:solidFill>
                <a:latin typeface="Calibri" panose="020F0502020204030204" pitchFamily="34" charset="0"/>
                <a:cs typeface="Calibri" panose="020F0502020204030204" pitchFamily="34" charset="0"/>
              </a:rPr>
              <a:t>Le CA s’est réuni à 7 occasions en présentiel et via Messenger;</a:t>
            </a:r>
          </a:p>
          <a:p>
            <a:pPr marL="342900" indent="-342900" algn="l">
              <a:buFont typeface="Arial" panose="020B0604020202020204" pitchFamily="34" charset="0"/>
              <a:buChar char="•"/>
            </a:pPr>
            <a:r>
              <a:rPr lang="fr-CA" sz="2000" dirty="0">
                <a:latin typeface="Calibri" panose="020F0502020204030204" pitchFamily="34" charset="0"/>
                <a:cs typeface="Calibri" panose="020F0502020204030204" pitchFamily="34" charset="0"/>
              </a:rPr>
              <a:t>Les comités formés se sont rencontrés à 4 reprises ;</a:t>
            </a:r>
          </a:p>
          <a:p>
            <a:pPr marL="342900" indent="-342900" algn="l">
              <a:buFont typeface="Arial" panose="020B0604020202020204" pitchFamily="34" charset="0"/>
              <a:buChar char="•"/>
            </a:pPr>
            <a:r>
              <a:rPr lang="fr-CA" sz="2000" dirty="0">
                <a:solidFill>
                  <a:schemeClr val="tx1"/>
                </a:solidFill>
                <a:latin typeface="Calibri" panose="020F0502020204030204" pitchFamily="34" charset="0"/>
                <a:cs typeface="Calibri" panose="020F0502020204030204" pitchFamily="34" charset="0"/>
              </a:rPr>
              <a:t>Participation aux AGA du </a:t>
            </a:r>
            <a:r>
              <a:rPr lang="fr-CA" sz="2000" dirty="0" err="1">
                <a:solidFill>
                  <a:schemeClr val="tx1"/>
                </a:solidFill>
                <a:latin typeface="Calibri" panose="020F0502020204030204" pitchFamily="34" charset="0"/>
                <a:cs typeface="Calibri" panose="020F0502020204030204" pitchFamily="34" charset="0"/>
              </a:rPr>
              <a:t>Cobali</a:t>
            </a:r>
            <a:r>
              <a:rPr lang="fr-CA" sz="2000" dirty="0">
                <a:solidFill>
                  <a:schemeClr val="tx1"/>
                </a:solidFill>
                <a:latin typeface="Calibri" panose="020F0502020204030204" pitchFamily="34" charset="0"/>
                <a:cs typeface="Calibri" panose="020F0502020204030204" pitchFamily="34" charset="0"/>
              </a:rPr>
              <a:t> (9 juin 2026) et de la FQDLCE (16 juillet 2025);</a:t>
            </a:r>
          </a:p>
          <a:p>
            <a:pPr marL="342900" indent="-342900" algn="l">
              <a:buFont typeface="Arial" panose="020B0604020202020204" pitchFamily="34" charset="0"/>
              <a:buChar char="•"/>
            </a:pPr>
            <a:r>
              <a:rPr lang="fr-CA" sz="2000" dirty="0">
                <a:latin typeface="Calibri" panose="020F0502020204030204" pitchFamily="34" charset="0"/>
                <a:cs typeface="Calibri" panose="020F0502020204030204" pitchFamily="34" charset="0"/>
              </a:rPr>
              <a:t>Participation à la rencontre annuelle du RAPPEL (colloque sur l’eau les 26 et 27 mars 2026) et de certaines téléconférences au </a:t>
            </a:r>
            <a:r>
              <a:rPr lang="fr-CA" sz="2000" dirty="0" err="1">
                <a:latin typeface="Calibri" panose="020F0502020204030204" pitchFamily="34" charset="0"/>
                <a:cs typeface="Calibri" panose="020F0502020204030204" pitchFamily="34" charset="0"/>
              </a:rPr>
              <a:t>Cobali</a:t>
            </a:r>
            <a:r>
              <a:rPr lang="fr-CA" sz="2000" dirty="0">
                <a:latin typeface="Calibri" panose="020F0502020204030204" pitchFamily="34" charset="0"/>
                <a:cs typeface="Calibri" panose="020F0502020204030204" pitchFamily="34" charset="0"/>
              </a:rPr>
              <a:t> midi ;</a:t>
            </a:r>
          </a:p>
          <a:p>
            <a:pPr marL="342900" indent="-342900">
              <a:buFont typeface="Arial" panose="020B0604020202020204" pitchFamily="34" charset="0"/>
              <a:buChar char="•"/>
            </a:pPr>
            <a:r>
              <a:rPr lang="fr-CA" sz="2000" dirty="0">
                <a:latin typeface="Calibri" panose="020F0502020204030204" pitchFamily="34" charset="0"/>
                <a:ea typeface="Calibri" panose="020F0502020204030204" pitchFamily="34" charset="0"/>
                <a:cs typeface="Calibri" panose="020F0502020204030204" pitchFamily="34" charset="0"/>
              </a:rPr>
              <a:t>Collaborer avec </a:t>
            </a:r>
            <a:r>
              <a:rPr lang="fr-CA" sz="2000" dirty="0" err="1">
                <a:latin typeface="Calibri" panose="020F0502020204030204" pitchFamily="34" charset="0"/>
                <a:ea typeface="Calibri" panose="020F0502020204030204" pitchFamily="34" charset="0"/>
                <a:cs typeface="Calibri" panose="020F0502020204030204" pitchFamily="34" charset="0"/>
              </a:rPr>
              <a:t>Cobali</a:t>
            </a:r>
            <a:r>
              <a:rPr lang="fr-CA" sz="2000" dirty="0">
                <a:latin typeface="Calibri" panose="020F0502020204030204" pitchFamily="34" charset="0"/>
                <a:ea typeface="Calibri" panose="020F0502020204030204" pitchFamily="34" charset="0"/>
                <a:cs typeface="Calibri" panose="020F0502020204030204" pitchFamily="34" charset="0"/>
              </a:rPr>
              <a:t> à la caractérisation des bandes riveraines demandé par les deux municipalités. Merci à Guylaine Alie pour toutes ces journées sur le lac à transporter l’équipe du </a:t>
            </a:r>
            <a:r>
              <a:rPr lang="fr-CA" sz="2000" dirty="0" err="1">
                <a:latin typeface="Calibri" panose="020F0502020204030204" pitchFamily="34" charset="0"/>
                <a:ea typeface="Calibri" panose="020F0502020204030204" pitchFamily="34" charset="0"/>
                <a:cs typeface="Calibri" panose="020F0502020204030204" pitchFamily="34" charset="0"/>
              </a:rPr>
              <a:t>Cobali</a:t>
            </a:r>
            <a:r>
              <a:rPr lang="fr-CA" sz="2000" dirty="0">
                <a:latin typeface="Calibri" panose="020F0502020204030204" pitchFamily="34" charset="0"/>
                <a:ea typeface="Calibri" panose="020F0502020204030204" pitchFamily="34" charset="0"/>
                <a:cs typeface="Calibri" panose="020F0502020204030204" pitchFamily="34" charset="0"/>
              </a:rPr>
              <a:t> ;</a:t>
            </a:r>
          </a:p>
          <a:p>
            <a:pPr marL="342900" indent="-342900">
              <a:buFont typeface="Arial" panose="020B0604020202020204" pitchFamily="34" charset="0"/>
              <a:buChar char="•"/>
            </a:pPr>
            <a:r>
              <a:rPr lang="fr-CA" sz="2000" dirty="0">
                <a:latin typeface="Calibri" panose="020F0502020204030204" pitchFamily="34" charset="0"/>
                <a:cs typeface="Calibri" panose="020F0502020204030204" pitchFamily="34" charset="0"/>
              </a:rPr>
              <a:t>Suivi du projet d’aires protégées </a:t>
            </a:r>
            <a:r>
              <a:rPr lang="fr-CA" sz="2000" dirty="0">
                <a:latin typeface="Calibri" panose="020F0502020204030204" pitchFamily="34" charset="0"/>
                <a:ea typeface="Calibri" panose="020F0502020204030204" pitchFamily="34" charset="0"/>
                <a:cs typeface="Calibri" panose="020F0502020204030204" pitchFamily="34" charset="0"/>
              </a:rPr>
              <a:t>des îles publiques du lac des Îles ;</a:t>
            </a:r>
            <a:endParaRPr lang="fr-CA" sz="200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fr-CA" sz="2000" dirty="0">
                <a:latin typeface="Calibri" panose="020F0502020204030204" pitchFamily="34" charset="0"/>
                <a:cs typeface="Calibri" panose="020F0502020204030204" pitchFamily="34" charset="0"/>
              </a:rPr>
              <a:t>Organisation et participation des deux rencontres du PDE en octobre 2025 et en avril 2026 dont les 3 objectifs ont été reconduits pour la prochaine année:</a:t>
            </a:r>
          </a:p>
          <a:p>
            <a:r>
              <a:rPr lang="fr-CA" sz="2000" dirty="0">
                <a:latin typeface="Calibri" panose="020F0502020204030204" pitchFamily="34" charset="0"/>
                <a:cs typeface="Calibri" panose="020F0502020204030204" pitchFamily="34" charset="0"/>
              </a:rPr>
              <a:t>		a- Contrer le myriophylle à épis ;</a:t>
            </a:r>
          </a:p>
          <a:p>
            <a:r>
              <a:rPr lang="fr-CA" sz="2000" dirty="0">
                <a:latin typeface="Calibri" panose="020F0502020204030204" pitchFamily="34" charset="0"/>
                <a:cs typeface="Calibri" panose="020F0502020204030204" pitchFamily="34" charset="0"/>
              </a:rPr>
              <a:t>		b- La bande riveraine ;</a:t>
            </a:r>
          </a:p>
          <a:p>
            <a:r>
              <a:rPr lang="fr-CA" sz="2000" dirty="0">
                <a:latin typeface="Calibri" panose="020F0502020204030204" pitchFamily="34" charset="0"/>
                <a:cs typeface="Calibri" panose="020F0502020204030204" pitchFamily="34" charset="0"/>
              </a:rPr>
              <a:t>		c- les installations sanitaires</a:t>
            </a:r>
          </a:p>
          <a:p>
            <a:pPr marL="342900" indent="-342900" algn="l">
              <a:buFont typeface="Arial" panose="020B0604020202020204" pitchFamily="34" charset="0"/>
              <a:buChar char="•"/>
            </a:pPr>
            <a:endParaRPr lang="fr-CA" sz="2400" dirty="0">
              <a:solidFill>
                <a:schemeClr val="tx1"/>
              </a:solidFill>
              <a:latin typeface="Calibri" panose="020F0502020204030204" pitchFamily="34" charset="0"/>
              <a:cs typeface="Calibri" panose="020F0502020204030204" pitchFamily="34" charset="0"/>
            </a:endParaRPr>
          </a:p>
          <a:p>
            <a:endParaRPr lang="fr-CA" sz="1400" dirty="0">
              <a:solidFill>
                <a:schemeClr val="tx1"/>
              </a:solidFill>
              <a:latin typeface="Calibri" panose="020F0502020204030204" pitchFamily="34" charset="0"/>
              <a:cs typeface="Calibri" panose="020F0502020204030204" pitchFamily="34" charset="0"/>
            </a:endParaRPr>
          </a:p>
        </p:txBody>
      </p:sp>
      <p:pic>
        <p:nvPicPr>
          <p:cNvPr id="6" name="Image 5">
            <a:extLst>
              <a:ext uri="{FF2B5EF4-FFF2-40B4-BE49-F238E27FC236}">
                <a16:creationId xmlns:a16="http://schemas.microsoft.com/office/drawing/2014/main" id="{657693E4-1B6C-7096-CC58-63E543645374}"/>
              </a:ext>
            </a:extLst>
          </p:cNvPr>
          <p:cNvPicPr>
            <a:picLocks noChangeAspect="1"/>
          </p:cNvPicPr>
          <p:nvPr/>
        </p:nvPicPr>
        <p:blipFill>
          <a:blip r:embed="rId2"/>
          <a:stretch>
            <a:fillRect/>
          </a:stretch>
        </p:blipFill>
        <p:spPr>
          <a:xfrm>
            <a:off x="9896432" y="5923722"/>
            <a:ext cx="2192267" cy="804076"/>
          </a:xfrm>
          <a:prstGeom prst="rect">
            <a:avLst/>
          </a:prstGeom>
        </p:spPr>
      </p:pic>
    </p:spTree>
    <p:extLst>
      <p:ext uri="{BB962C8B-B14F-4D97-AF65-F5344CB8AC3E}">
        <p14:creationId xmlns:p14="http://schemas.microsoft.com/office/powerpoint/2010/main" val="15305736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64000"/>
                <a:lumMod val="88000"/>
              </a:schemeClr>
            </a:gs>
          </a:gsLst>
          <a:lin ang="5400000" scaled="0"/>
        </a:gradFill>
        <a:effectLst/>
      </p:bgPr>
    </p:bg>
    <p:spTree>
      <p:nvGrpSpPr>
        <p:cNvPr id="1" name="">
          <a:extLst>
            <a:ext uri="{FF2B5EF4-FFF2-40B4-BE49-F238E27FC236}">
              <a16:creationId xmlns:a16="http://schemas.microsoft.com/office/drawing/2014/main" id="{CBBBA92E-B0A4-61E8-1EEB-9CC8C9F6FBAF}"/>
            </a:ext>
          </a:extLst>
        </p:cNvPr>
        <p:cNvGrpSpPr/>
        <p:nvPr/>
      </p:nvGrpSpPr>
      <p:grpSpPr>
        <a:xfrm>
          <a:off x="0" y="0"/>
          <a:ext cx="0" cy="0"/>
          <a:chOff x="0" y="0"/>
          <a:chExt cx="0" cy="0"/>
        </a:xfrm>
      </p:grpSpPr>
      <p:sp>
        <p:nvSpPr>
          <p:cNvPr id="5" name="Titre 1">
            <a:extLst>
              <a:ext uri="{FF2B5EF4-FFF2-40B4-BE49-F238E27FC236}">
                <a16:creationId xmlns:a16="http://schemas.microsoft.com/office/drawing/2014/main" id="{9F7666A6-4385-23DD-0C44-0F5619EA36BC}"/>
              </a:ext>
            </a:extLst>
          </p:cNvPr>
          <p:cNvSpPr txBox="1">
            <a:spLocks/>
          </p:cNvSpPr>
          <p:nvPr/>
        </p:nvSpPr>
        <p:spPr>
          <a:xfrm>
            <a:off x="1045029" y="613656"/>
            <a:ext cx="10233196" cy="1285879"/>
          </a:xfrm>
          <a:prstGeom prst="rect">
            <a:avLst/>
          </a:prstGeom>
        </p:spPr>
        <p:txBody>
          <a:bodyPr>
            <a:normAutofit fontScale="97500"/>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endParaRPr lang="fr-CA" dirty="0"/>
          </a:p>
        </p:txBody>
      </p:sp>
      <p:pic>
        <p:nvPicPr>
          <p:cNvPr id="6" name="Image 5">
            <a:extLst>
              <a:ext uri="{FF2B5EF4-FFF2-40B4-BE49-F238E27FC236}">
                <a16:creationId xmlns:a16="http://schemas.microsoft.com/office/drawing/2014/main" id="{FE1B766D-525E-5143-D208-DFF82B8072C2}"/>
              </a:ext>
            </a:extLst>
          </p:cNvPr>
          <p:cNvPicPr>
            <a:picLocks noChangeAspect="1"/>
          </p:cNvPicPr>
          <p:nvPr/>
        </p:nvPicPr>
        <p:blipFill>
          <a:blip r:embed="rId2"/>
          <a:stretch>
            <a:fillRect/>
          </a:stretch>
        </p:blipFill>
        <p:spPr>
          <a:xfrm>
            <a:off x="9896432" y="5984433"/>
            <a:ext cx="2192267" cy="804076"/>
          </a:xfrm>
          <a:prstGeom prst="rect">
            <a:avLst/>
          </a:prstGeom>
        </p:spPr>
      </p:pic>
      <p:pic>
        <p:nvPicPr>
          <p:cNvPr id="3" name="Image 2">
            <a:extLst>
              <a:ext uri="{FF2B5EF4-FFF2-40B4-BE49-F238E27FC236}">
                <a16:creationId xmlns:a16="http://schemas.microsoft.com/office/drawing/2014/main" id="{F8D108BC-B4EB-1E27-C54A-15B94EF19157}"/>
              </a:ext>
            </a:extLst>
          </p:cNvPr>
          <p:cNvPicPr>
            <a:picLocks noChangeAspect="1"/>
          </p:cNvPicPr>
          <p:nvPr/>
        </p:nvPicPr>
        <p:blipFill>
          <a:blip r:embed="rId3"/>
          <a:stretch>
            <a:fillRect/>
          </a:stretch>
        </p:blipFill>
        <p:spPr>
          <a:xfrm>
            <a:off x="3294449" y="206285"/>
            <a:ext cx="4959005" cy="6454337"/>
          </a:xfrm>
          <a:prstGeom prst="rect">
            <a:avLst/>
          </a:prstGeom>
        </p:spPr>
      </p:pic>
    </p:spTree>
    <p:extLst>
      <p:ext uri="{BB962C8B-B14F-4D97-AF65-F5344CB8AC3E}">
        <p14:creationId xmlns:p14="http://schemas.microsoft.com/office/powerpoint/2010/main" val="2141541302"/>
      </p:ext>
    </p:extLst>
  </p:cSld>
  <p:clrMapOvr>
    <a:masterClrMapping/>
  </p:clrMapOvr>
</p:sld>
</file>

<file path=ppt/theme/theme1.xml><?xml version="1.0" encoding="utf-8"?>
<a:theme xmlns:a="http://schemas.openxmlformats.org/drawingml/2006/main" name="Ronds dans l’eau">
  <a:themeElements>
    <a:clrScheme name="Droplet">
      <a:dk1>
        <a:sysClr val="windowText" lastClr="000000"/>
      </a:dk1>
      <a:lt1>
        <a:sysClr val="window" lastClr="FFFFFF"/>
      </a:lt1>
      <a:dk2>
        <a:srgbClr val="1C647B"/>
      </a:dk2>
      <a:lt2>
        <a:srgbClr val="98B7D3"/>
      </a:lt2>
      <a:accent1>
        <a:srgbClr val="274FA4"/>
      </a:accent1>
      <a:accent2>
        <a:srgbClr val="48A8D0"/>
      </a:accent2>
      <a:accent3>
        <a:srgbClr val="53B18F"/>
      </a:accent3>
      <a:accent4>
        <a:srgbClr val="D78D38"/>
      </a:accent4>
      <a:accent5>
        <a:srgbClr val="BA3F51"/>
      </a:accent5>
      <a:accent6>
        <a:srgbClr val="AE52D9"/>
      </a:accent6>
      <a:hlink>
        <a:srgbClr val="2AA2DA"/>
      </a:hlink>
      <a:folHlink>
        <a:srgbClr val="76A3B8"/>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92000"/>
                <a:satMod val="180000"/>
                <a:lumMod val="114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DEB094D4-7FD8-4F86-93D5-B0F1341EF586}"/>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80032</TotalTime>
  <Words>1674</Words>
  <Application>Microsoft Office PowerPoint</Application>
  <PresentationFormat>Grand écran</PresentationFormat>
  <Paragraphs>251</Paragraphs>
  <Slides>33</Slides>
  <Notes>12</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33</vt:i4>
      </vt:variant>
    </vt:vector>
  </HeadingPairs>
  <TitlesOfParts>
    <vt:vector size="38" baseType="lpstr">
      <vt:lpstr>Arial</vt:lpstr>
      <vt:lpstr>Calibri</vt:lpstr>
      <vt:lpstr>Tw Cen MT</vt:lpstr>
      <vt:lpstr>Wingdings</vt:lpstr>
      <vt:lpstr>Ronds dans l’eau</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Ville de Mont-Laurier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DES ACTIVITÉS RÉALISÉES EN 2021</dc:title>
  <dc:creator>Normand Latreille</dc:creator>
  <cp:lastModifiedBy>Normand Latreille</cp:lastModifiedBy>
  <cp:revision>178</cp:revision>
  <dcterms:created xsi:type="dcterms:W3CDTF">2022-05-17T16:39:06Z</dcterms:created>
  <dcterms:modified xsi:type="dcterms:W3CDTF">2026-07-04T02:42:43Z</dcterms:modified>
</cp:coreProperties>
</file>